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94CC78-B8A0-4E1E-9B5F-B57962EA6A95}" type="doc">
      <dgm:prSet loTypeId="urn:microsoft.com/office/officeart/2005/8/layout/hProcess10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FE07ED-E47A-4050-B6A5-71B9C3A6773A}">
      <dgm:prSet phldrT="[Text]" custT="1"/>
      <dgm:spPr/>
      <dgm:t>
        <a:bodyPr/>
        <a:lstStyle/>
        <a:p>
          <a:pPr algn="r" rtl="1"/>
          <a:r>
            <a:rPr lang="fa-IR" sz="2000" dirty="0" smtClean="0">
              <a:cs typeface="B Titr" panose="00000700000000000000" pitchFamily="2" charset="-78"/>
            </a:rPr>
            <a:t>کشاورزی و دامپروری</a:t>
          </a:r>
          <a:endParaRPr lang="en-US" sz="2000" dirty="0">
            <a:cs typeface="B Titr" panose="00000700000000000000" pitchFamily="2" charset="-78"/>
          </a:endParaRPr>
        </a:p>
      </dgm:t>
    </dgm:pt>
    <dgm:pt modelId="{714B7DF3-7EAE-4B02-B49C-E9D38F40D981}" type="parTrans" cxnId="{9ABE71CF-E72F-4957-987D-891E52CCECA2}">
      <dgm:prSet/>
      <dgm:spPr/>
      <dgm:t>
        <a:bodyPr/>
        <a:lstStyle/>
        <a:p>
          <a:endParaRPr lang="en-US"/>
        </a:p>
      </dgm:t>
    </dgm:pt>
    <dgm:pt modelId="{8C3ADE6B-A45D-4073-8FD3-2E110E0C7C56}" type="sibTrans" cxnId="{9ABE71CF-E72F-4957-987D-891E52CCECA2}">
      <dgm:prSet/>
      <dgm:spPr/>
      <dgm:t>
        <a:bodyPr/>
        <a:lstStyle/>
        <a:p>
          <a:endParaRPr lang="en-US" dirty="0"/>
        </a:p>
      </dgm:t>
    </dgm:pt>
    <dgm:pt modelId="{E6C46A5C-699C-4344-AF1D-69BBE6FFA0AE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ماهیان سردابی</a:t>
          </a:r>
          <a:endParaRPr lang="en-US" sz="1800" dirty="0">
            <a:cs typeface="B Titr" panose="00000700000000000000" pitchFamily="2" charset="-78"/>
          </a:endParaRPr>
        </a:p>
      </dgm:t>
    </dgm:pt>
    <dgm:pt modelId="{7326D26D-B350-4CB7-A222-3942E3E01CE0}" type="parTrans" cxnId="{DCAFDFA1-2721-4966-8D87-05FFD99328C6}">
      <dgm:prSet/>
      <dgm:spPr/>
      <dgm:t>
        <a:bodyPr/>
        <a:lstStyle/>
        <a:p>
          <a:endParaRPr lang="en-US"/>
        </a:p>
      </dgm:t>
    </dgm:pt>
    <dgm:pt modelId="{BAE5D1C7-EB57-495F-B1C6-D7C3686D3407}" type="sibTrans" cxnId="{DCAFDFA1-2721-4966-8D87-05FFD99328C6}">
      <dgm:prSet/>
      <dgm:spPr/>
      <dgm:t>
        <a:bodyPr/>
        <a:lstStyle/>
        <a:p>
          <a:endParaRPr lang="en-US"/>
        </a:p>
      </dgm:t>
    </dgm:pt>
    <dgm:pt modelId="{332B9CED-A210-4156-A63E-7020D635D5E7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   صنعت</a:t>
          </a:r>
          <a:endParaRPr lang="en-US" sz="1800" dirty="0">
            <a:cs typeface="B Titr" panose="00000700000000000000" pitchFamily="2" charset="-78"/>
          </a:endParaRPr>
        </a:p>
      </dgm:t>
    </dgm:pt>
    <dgm:pt modelId="{62EB95E8-8AF7-4B56-8F2A-4F16E1EB0B4E}" type="parTrans" cxnId="{07071142-1060-4E9A-885B-598D3D8361E4}">
      <dgm:prSet/>
      <dgm:spPr/>
      <dgm:t>
        <a:bodyPr/>
        <a:lstStyle/>
        <a:p>
          <a:endParaRPr lang="en-US"/>
        </a:p>
      </dgm:t>
    </dgm:pt>
    <dgm:pt modelId="{B3EEA212-E951-435D-A695-FFEFDCF3CB5C}" type="sibTrans" cxnId="{07071142-1060-4E9A-885B-598D3D8361E4}">
      <dgm:prSet/>
      <dgm:spPr/>
      <dgm:t>
        <a:bodyPr/>
        <a:lstStyle/>
        <a:p>
          <a:endParaRPr lang="en-US" dirty="0"/>
        </a:p>
      </dgm:t>
    </dgm:pt>
    <dgm:pt modelId="{F9B657F7-B960-4973-A1EA-8B72CBCB9C45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صنایع غذایی</a:t>
          </a:r>
          <a:endParaRPr lang="en-US" sz="1800" dirty="0">
            <a:cs typeface="B Titr" panose="00000700000000000000" pitchFamily="2" charset="-78"/>
          </a:endParaRPr>
        </a:p>
      </dgm:t>
    </dgm:pt>
    <dgm:pt modelId="{D2EBA23F-E163-4763-A62A-D30E0926992C}" type="parTrans" cxnId="{20C959E6-D2E8-4126-8460-C13E8CAC748F}">
      <dgm:prSet/>
      <dgm:spPr/>
      <dgm:t>
        <a:bodyPr/>
        <a:lstStyle/>
        <a:p>
          <a:endParaRPr lang="en-US"/>
        </a:p>
      </dgm:t>
    </dgm:pt>
    <dgm:pt modelId="{D3E15663-06E2-4FD5-B5E7-BA239CB710C7}" type="sibTrans" cxnId="{20C959E6-D2E8-4126-8460-C13E8CAC748F}">
      <dgm:prSet/>
      <dgm:spPr/>
      <dgm:t>
        <a:bodyPr/>
        <a:lstStyle/>
        <a:p>
          <a:endParaRPr lang="en-US"/>
        </a:p>
      </dgm:t>
    </dgm:pt>
    <dgm:pt modelId="{EF2555D9-E530-4116-82A1-D11B4A638353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محصولات دارویی </a:t>
          </a:r>
          <a:endParaRPr lang="en-US" sz="1800" dirty="0">
            <a:cs typeface="B Titr" panose="00000700000000000000" pitchFamily="2" charset="-78"/>
          </a:endParaRPr>
        </a:p>
      </dgm:t>
    </dgm:pt>
    <dgm:pt modelId="{A1AE7950-8272-4E44-93D7-C28B1128B657}" type="parTrans" cxnId="{88821AB5-0A37-4C00-9876-B2EFC54E8229}">
      <dgm:prSet/>
      <dgm:spPr/>
      <dgm:t>
        <a:bodyPr/>
        <a:lstStyle/>
        <a:p>
          <a:endParaRPr lang="en-US"/>
        </a:p>
      </dgm:t>
    </dgm:pt>
    <dgm:pt modelId="{AEF79B79-FB73-48B1-999C-D7495B71BFFD}" type="sibTrans" cxnId="{88821AB5-0A37-4C00-9876-B2EFC54E8229}">
      <dgm:prSet/>
      <dgm:spPr/>
      <dgm:t>
        <a:bodyPr/>
        <a:lstStyle/>
        <a:p>
          <a:endParaRPr lang="en-US"/>
        </a:p>
      </dgm:t>
    </dgm:pt>
    <dgm:pt modelId="{F32D6E28-3DEE-4F41-AA2D-4BCF6157A519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  صنایع دستی </a:t>
          </a:r>
          <a:endParaRPr lang="en-US" sz="1800" dirty="0">
            <a:cs typeface="B Titr" panose="00000700000000000000" pitchFamily="2" charset="-78"/>
          </a:endParaRPr>
        </a:p>
      </dgm:t>
    </dgm:pt>
    <dgm:pt modelId="{FE9D48F7-0922-40DE-AA76-79D5D446D964}" type="parTrans" cxnId="{167890C8-7C7F-47CB-9194-C92FEA62FC2C}">
      <dgm:prSet/>
      <dgm:spPr/>
      <dgm:t>
        <a:bodyPr/>
        <a:lstStyle/>
        <a:p>
          <a:endParaRPr lang="en-US"/>
        </a:p>
      </dgm:t>
    </dgm:pt>
    <dgm:pt modelId="{EFCA2A47-5D6A-4D94-890B-9D0F95D109AE}" type="sibTrans" cxnId="{167890C8-7C7F-47CB-9194-C92FEA62FC2C}">
      <dgm:prSet/>
      <dgm:spPr/>
      <dgm:t>
        <a:bodyPr/>
        <a:lstStyle/>
        <a:p>
          <a:endParaRPr lang="en-US"/>
        </a:p>
      </dgm:t>
    </dgm:pt>
    <dgm:pt modelId="{7A7997E1-BE96-4A9D-A174-946D454D1966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گلیم</a:t>
          </a:r>
          <a:endParaRPr lang="en-US" sz="1800" dirty="0">
            <a:cs typeface="B Titr" panose="00000700000000000000" pitchFamily="2" charset="-78"/>
          </a:endParaRPr>
        </a:p>
      </dgm:t>
    </dgm:pt>
    <dgm:pt modelId="{F9B4392D-DCE1-418A-894A-28657A772C8B}" type="parTrans" cxnId="{4EC36211-D17D-4DAA-8036-6FA0B6014EFE}">
      <dgm:prSet/>
      <dgm:spPr/>
      <dgm:t>
        <a:bodyPr/>
        <a:lstStyle/>
        <a:p>
          <a:endParaRPr lang="en-US"/>
        </a:p>
      </dgm:t>
    </dgm:pt>
    <dgm:pt modelId="{86A88130-984B-46C5-8656-76225288BB7B}" type="sibTrans" cxnId="{4EC36211-D17D-4DAA-8036-6FA0B6014EFE}">
      <dgm:prSet/>
      <dgm:spPr/>
      <dgm:t>
        <a:bodyPr/>
        <a:lstStyle/>
        <a:p>
          <a:endParaRPr lang="en-US"/>
        </a:p>
      </dgm:t>
    </dgm:pt>
    <dgm:pt modelId="{46D413CB-3B0C-4D80-9A83-BA7EB3DB6072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جاجیم</a:t>
          </a:r>
          <a:endParaRPr lang="en-US" sz="1800" dirty="0">
            <a:cs typeface="B Titr" panose="00000700000000000000" pitchFamily="2" charset="-78"/>
          </a:endParaRPr>
        </a:p>
      </dgm:t>
    </dgm:pt>
    <dgm:pt modelId="{BE5068A6-96A1-4648-B8A5-138358CE27BE}" type="parTrans" cxnId="{14A3D5EE-B6E9-46E8-9FA3-C7E1B6BC01C2}">
      <dgm:prSet/>
      <dgm:spPr/>
      <dgm:t>
        <a:bodyPr/>
        <a:lstStyle/>
        <a:p>
          <a:endParaRPr lang="en-US"/>
        </a:p>
      </dgm:t>
    </dgm:pt>
    <dgm:pt modelId="{C5621584-42DA-43D8-9687-DBDD25BE8A20}" type="sibTrans" cxnId="{14A3D5EE-B6E9-46E8-9FA3-C7E1B6BC01C2}">
      <dgm:prSet/>
      <dgm:spPr/>
      <dgm:t>
        <a:bodyPr/>
        <a:lstStyle/>
        <a:p>
          <a:endParaRPr lang="en-US"/>
        </a:p>
      </dgm:t>
    </dgm:pt>
    <dgm:pt modelId="{CCF84914-1D1E-459E-801D-A06006D542FF}">
      <dgm:prSet/>
      <dgm:spPr/>
      <dgm:t>
        <a:bodyPr/>
        <a:lstStyle/>
        <a:p>
          <a:endParaRPr lang="en-US"/>
        </a:p>
      </dgm:t>
    </dgm:pt>
    <dgm:pt modelId="{D4EB0B19-EDB9-41B0-8FDE-E26083E0DE0B}" type="parTrans" cxnId="{5BD11682-47C2-48DB-B1F5-6E13A8DD129B}">
      <dgm:prSet/>
      <dgm:spPr/>
      <dgm:t>
        <a:bodyPr/>
        <a:lstStyle/>
        <a:p>
          <a:endParaRPr lang="en-US"/>
        </a:p>
      </dgm:t>
    </dgm:pt>
    <dgm:pt modelId="{1A0D2F99-4698-4068-BE67-0AAA6E559AB8}" type="sibTrans" cxnId="{5BD11682-47C2-48DB-B1F5-6E13A8DD129B}">
      <dgm:prSet/>
      <dgm:spPr/>
      <dgm:t>
        <a:bodyPr/>
        <a:lstStyle/>
        <a:p>
          <a:endParaRPr lang="en-US" dirty="0"/>
        </a:p>
      </dgm:t>
    </dgm:pt>
    <dgm:pt modelId="{532A61E2-EC91-4FCE-A81D-9E3D63879982}">
      <dgm:prSet phldrT="[Text]" custT="1"/>
      <dgm:spPr/>
      <dgm:t>
        <a:bodyPr/>
        <a:lstStyle/>
        <a:p>
          <a:pPr algn="l"/>
          <a:endParaRPr lang="en-US" sz="1800" dirty="0">
            <a:cs typeface="B Titr" panose="00000700000000000000" pitchFamily="2" charset="-78"/>
          </a:endParaRPr>
        </a:p>
      </dgm:t>
    </dgm:pt>
    <dgm:pt modelId="{B193711E-FE81-45F9-B936-C9DCAF3DF54E}" type="parTrans" cxnId="{BC01A453-0E2A-4079-952F-A42CE418CA92}">
      <dgm:prSet/>
      <dgm:spPr/>
      <dgm:t>
        <a:bodyPr/>
        <a:lstStyle/>
        <a:p>
          <a:endParaRPr lang="en-US"/>
        </a:p>
      </dgm:t>
    </dgm:pt>
    <dgm:pt modelId="{6344172C-86A3-4F97-A119-D825837EDA3D}" type="sibTrans" cxnId="{BC01A453-0E2A-4079-952F-A42CE418CA92}">
      <dgm:prSet/>
      <dgm:spPr/>
      <dgm:t>
        <a:bodyPr/>
        <a:lstStyle/>
        <a:p>
          <a:endParaRPr lang="en-US"/>
        </a:p>
      </dgm:t>
    </dgm:pt>
    <dgm:pt modelId="{59F9114F-D15E-4683-A792-8B0936CC93EF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انجیرسیاه</a:t>
          </a:r>
          <a:endParaRPr lang="en-US" sz="1800" dirty="0">
            <a:cs typeface="B Titr" panose="00000700000000000000" pitchFamily="2" charset="-78"/>
          </a:endParaRPr>
        </a:p>
      </dgm:t>
    </dgm:pt>
    <dgm:pt modelId="{CE12E936-B06C-43B8-8A14-8723B9318157}" type="parTrans" cxnId="{CBB58122-4937-42D2-8CF7-F992B04E9B91}">
      <dgm:prSet/>
      <dgm:spPr/>
      <dgm:t>
        <a:bodyPr/>
        <a:lstStyle/>
        <a:p>
          <a:endParaRPr lang="en-US"/>
        </a:p>
      </dgm:t>
    </dgm:pt>
    <dgm:pt modelId="{B7E5003E-804A-4D12-9CC5-DB2991CD2971}" type="sibTrans" cxnId="{CBB58122-4937-42D2-8CF7-F992B04E9B91}">
      <dgm:prSet/>
      <dgm:spPr/>
      <dgm:t>
        <a:bodyPr/>
        <a:lstStyle/>
        <a:p>
          <a:endParaRPr lang="en-US"/>
        </a:p>
      </dgm:t>
    </dgm:pt>
    <dgm:pt modelId="{CB4975F5-F9CA-4E6F-A98D-049709A7A5C0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گیاهان دارویی</a:t>
          </a:r>
          <a:endParaRPr lang="en-US" sz="1800" dirty="0">
            <a:cs typeface="B Titr" panose="00000700000000000000" pitchFamily="2" charset="-78"/>
          </a:endParaRPr>
        </a:p>
      </dgm:t>
    </dgm:pt>
    <dgm:pt modelId="{537D9038-AEF3-4FED-BEE8-CFFAA32F0E48}" type="parTrans" cxnId="{4CE91738-E974-47DE-B599-D9194020204C}">
      <dgm:prSet/>
      <dgm:spPr/>
      <dgm:t>
        <a:bodyPr/>
        <a:lstStyle/>
        <a:p>
          <a:endParaRPr lang="en-US"/>
        </a:p>
      </dgm:t>
    </dgm:pt>
    <dgm:pt modelId="{EC8124E6-6E70-4F42-A6B4-3CF5ABF9EC6C}" type="sibTrans" cxnId="{4CE91738-E974-47DE-B599-D9194020204C}">
      <dgm:prSet/>
      <dgm:spPr/>
      <dgm:t>
        <a:bodyPr/>
        <a:lstStyle/>
        <a:p>
          <a:endParaRPr lang="en-US"/>
        </a:p>
      </dgm:t>
    </dgm:pt>
    <dgm:pt modelId="{19E1FB9C-8AA8-45B8-AB1D-0E1A64E6D6CE}">
      <dgm:prSet phldrT="[Text]" custT="1"/>
      <dgm:spPr/>
      <dgm:t>
        <a:bodyPr/>
        <a:lstStyle/>
        <a:p>
          <a:pPr algn="l"/>
          <a:endParaRPr lang="en-US" sz="1800" dirty="0">
            <a:cs typeface="B Titr" panose="00000700000000000000" pitchFamily="2" charset="-78"/>
          </a:endParaRPr>
        </a:p>
      </dgm:t>
    </dgm:pt>
    <dgm:pt modelId="{EDC2CEFA-8939-43CD-B950-E630D095A5A4}" type="parTrans" cxnId="{CBA05D2F-6424-431B-BBBD-643F05B73332}">
      <dgm:prSet/>
      <dgm:spPr/>
      <dgm:t>
        <a:bodyPr/>
        <a:lstStyle/>
        <a:p>
          <a:endParaRPr lang="en-US"/>
        </a:p>
      </dgm:t>
    </dgm:pt>
    <dgm:pt modelId="{C16058B6-B164-4B9D-812A-1D2E79603FA1}" type="sibTrans" cxnId="{CBA05D2F-6424-431B-BBBD-643F05B73332}">
      <dgm:prSet/>
      <dgm:spPr/>
      <dgm:t>
        <a:bodyPr/>
        <a:lstStyle/>
        <a:p>
          <a:endParaRPr lang="en-US"/>
        </a:p>
      </dgm:t>
    </dgm:pt>
    <dgm:pt modelId="{68EC51C1-B2CB-41EE-B140-8CF5F3AC3B77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حبوبات</a:t>
          </a:r>
          <a:endParaRPr lang="en-US" sz="1800" dirty="0">
            <a:cs typeface="B Titr" panose="00000700000000000000" pitchFamily="2" charset="-78"/>
          </a:endParaRPr>
        </a:p>
      </dgm:t>
    </dgm:pt>
    <dgm:pt modelId="{FDE3C009-4224-4A63-84BD-F8CED7C679E2}" type="parTrans" cxnId="{7B7EF8AE-D597-4B94-9DB8-638C1D803E9A}">
      <dgm:prSet/>
      <dgm:spPr/>
      <dgm:t>
        <a:bodyPr/>
        <a:lstStyle/>
        <a:p>
          <a:endParaRPr lang="en-US"/>
        </a:p>
      </dgm:t>
    </dgm:pt>
    <dgm:pt modelId="{CFD08793-5426-4F5D-845E-2789B0D961EE}" type="sibTrans" cxnId="{7B7EF8AE-D597-4B94-9DB8-638C1D803E9A}">
      <dgm:prSet/>
      <dgm:spPr/>
      <dgm:t>
        <a:bodyPr/>
        <a:lstStyle/>
        <a:p>
          <a:endParaRPr lang="en-US"/>
        </a:p>
      </dgm:t>
    </dgm:pt>
    <dgm:pt modelId="{92593128-1106-48A1-A274-9BCC89CCAC9B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گردو </a:t>
          </a:r>
          <a:endParaRPr lang="en-US" sz="1800" dirty="0">
            <a:cs typeface="B Titr" panose="00000700000000000000" pitchFamily="2" charset="-78"/>
          </a:endParaRPr>
        </a:p>
      </dgm:t>
    </dgm:pt>
    <dgm:pt modelId="{980A0217-AAA4-4AD0-87B4-A9200138ADBE}" type="parTrans" cxnId="{E3ECCC9E-FC72-4A23-8A37-8879E0EB2685}">
      <dgm:prSet/>
      <dgm:spPr/>
      <dgm:t>
        <a:bodyPr/>
        <a:lstStyle/>
        <a:p>
          <a:endParaRPr lang="en-US"/>
        </a:p>
      </dgm:t>
    </dgm:pt>
    <dgm:pt modelId="{D650960D-1DBE-4BA6-AE5E-2E8214E37197}" type="sibTrans" cxnId="{E3ECCC9E-FC72-4A23-8A37-8879E0EB2685}">
      <dgm:prSet/>
      <dgm:spPr/>
      <dgm:t>
        <a:bodyPr/>
        <a:lstStyle/>
        <a:p>
          <a:endParaRPr lang="en-US"/>
        </a:p>
      </dgm:t>
    </dgm:pt>
    <dgm:pt modelId="{53A5C4FF-68F7-493A-B610-899B25DAE08B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صنایع شیمیایی </a:t>
          </a:r>
          <a:endParaRPr lang="en-US" sz="1800" dirty="0">
            <a:cs typeface="B Titr" panose="00000700000000000000" pitchFamily="2" charset="-78"/>
          </a:endParaRPr>
        </a:p>
      </dgm:t>
    </dgm:pt>
    <dgm:pt modelId="{2EAD1146-1211-4F0A-ABBA-818A58AE968A}" type="parTrans" cxnId="{44D2EB0C-58FB-4C1F-B61A-3EB8711344ED}">
      <dgm:prSet/>
      <dgm:spPr/>
      <dgm:t>
        <a:bodyPr/>
        <a:lstStyle/>
        <a:p>
          <a:endParaRPr lang="en-US"/>
        </a:p>
      </dgm:t>
    </dgm:pt>
    <dgm:pt modelId="{C1979670-5983-4208-BDAC-5008091D498B}" type="sibTrans" cxnId="{44D2EB0C-58FB-4C1F-B61A-3EB8711344ED}">
      <dgm:prSet/>
      <dgm:spPr/>
      <dgm:t>
        <a:bodyPr/>
        <a:lstStyle/>
        <a:p>
          <a:endParaRPr lang="en-US"/>
        </a:p>
      </dgm:t>
    </dgm:pt>
    <dgm:pt modelId="{E4810D4C-163C-4A8C-A701-131174EA8E74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فرآورده های شیمیایی </a:t>
          </a:r>
          <a:endParaRPr lang="en-US" sz="1800" dirty="0">
            <a:cs typeface="B Titr" panose="00000700000000000000" pitchFamily="2" charset="-78"/>
          </a:endParaRPr>
        </a:p>
      </dgm:t>
    </dgm:pt>
    <dgm:pt modelId="{6ECF60D9-5100-48E4-B99E-367811F86241}" type="parTrans" cxnId="{EF027B98-DC51-4A39-A522-F13B39F4EA01}">
      <dgm:prSet/>
      <dgm:spPr/>
      <dgm:t>
        <a:bodyPr/>
        <a:lstStyle/>
        <a:p>
          <a:endParaRPr lang="en-US"/>
        </a:p>
      </dgm:t>
    </dgm:pt>
    <dgm:pt modelId="{51FADB44-E012-4575-87D8-F8460FA842AE}" type="sibTrans" cxnId="{EF027B98-DC51-4A39-A522-F13B39F4EA01}">
      <dgm:prSet/>
      <dgm:spPr/>
      <dgm:t>
        <a:bodyPr/>
        <a:lstStyle/>
        <a:p>
          <a:endParaRPr lang="en-US"/>
        </a:p>
      </dgm:t>
    </dgm:pt>
    <dgm:pt modelId="{EA7FEE96-C319-42DB-A5C3-81ACF1FBD4CA}">
      <dgm:prSet phldrT="[Text]" custT="1"/>
      <dgm:spPr/>
      <dgm:t>
        <a:bodyPr/>
        <a:lstStyle/>
        <a:p>
          <a:pPr algn="r" rtl="1"/>
          <a:r>
            <a:rPr lang="fa-IR" sz="1800" dirty="0" smtClean="0">
              <a:cs typeface="B Titr" panose="00000700000000000000" pitchFamily="2" charset="-78"/>
            </a:rPr>
            <a:t>ورشو</a:t>
          </a:r>
          <a:endParaRPr lang="en-US" sz="1800" dirty="0">
            <a:cs typeface="B Titr" panose="00000700000000000000" pitchFamily="2" charset="-78"/>
          </a:endParaRPr>
        </a:p>
      </dgm:t>
    </dgm:pt>
    <dgm:pt modelId="{E9DF9B6D-8B0D-4077-B867-7D5ADEFFE864}" type="parTrans" cxnId="{0AAB865B-F5D7-4237-B664-0B56FCCFA0CD}">
      <dgm:prSet/>
      <dgm:spPr/>
      <dgm:t>
        <a:bodyPr/>
        <a:lstStyle/>
        <a:p>
          <a:endParaRPr lang="en-US"/>
        </a:p>
      </dgm:t>
    </dgm:pt>
    <dgm:pt modelId="{9EDDD2CB-1B65-47C5-A67E-207AE1BB15C9}" type="sibTrans" cxnId="{0AAB865B-F5D7-4237-B664-0B56FCCFA0CD}">
      <dgm:prSet/>
      <dgm:spPr/>
      <dgm:t>
        <a:bodyPr/>
        <a:lstStyle/>
        <a:p>
          <a:endParaRPr lang="en-US"/>
        </a:p>
      </dgm:t>
    </dgm:pt>
    <dgm:pt modelId="{819A67EF-1B7E-49EA-BBB9-8472CB8B8105}" type="pres">
      <dgm:prSet presAssocID="{1994CC78-B8A0-4E1E-9B5F-B57962EA6A95}" presName="Name0" presStyleCnt="0">
        <dgm:presLayoutVars>
          <dgm:dir/>
          <dgm:resizeHandles val="exact"/>
        </dgm:presLayoutVars>
      </dgm:prSet>
      <dgm:spPr/>
    </dgm:pt>
    <dgm:pt modelId="{6ACD3C20-4D0E-4FBC-8C90-8BFF691022A4}" type="pres">
      <dgm:prSet presAssocID="{DDFE07ED-E47A-4050-B6A5-71B9C3A6773A}" presName="composite" presStyleCnt="0"/>
      <dgm:spPr/>
    </dgm:pt>
    <dgm:pt modelId="{D0253C93-A072-40F9-A15A-5C7E0239299F}" type="pres">
      <dgm:prSet presAssocID="{DDFE07ED-E47A-4050-B6A5-71B9C3A6773A}" presName="imagSh" presStyleLbl="bgImgPlace1" presStyleIdx="0" presStyleCnt="4" custScaleX="160625" custScaleY="119422" custLinFactY="-2148" custLinFactNeighborX="-4102" custLinFactNeighborY="-100000"/>
      <dgm:spPr/>
    </dgm:pt>
    <dgm:pt modelId="{64F4973D-9172-4243-AD7C-CDDA74AB238E}" type="pres">
      <dgm:prSet presAssocID="{DDFE07ED-E47A-4050-B6A5-71B9C3A6773A}" presName="txNode" presStyleLbl="node1" presStyleIdx="0" presStyleCnt="4" custScaleX="168020" custScaleY="283814" custLinFactX="300000" custLinFactNeighborX="353657" custLinFactNeighborY="490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DE4AD-0831-4240-93C8-6B2DD5CCA5C8}" type="pres">
      <dgm:prSet presAssocID="{8C3ADE6B-A45D-4073-8FD3-2E110E0C7C56}" presName="sibTrans" presStyleLbl="sibTrans2D1" presStyleIdx="0" presStyleCnt="3" custAng="10743640" custScaleX="129162" custScaleY="99563" custLinFactNeighborX="-22923" custLinFactNeighborY="22465"/>
      <dgm:spPr/>
    </dgm:pt>
    <dgm:pt modelId="{633F376E-1719-44FF-BF66-0AB4EDFFA93A}" type="pres">
      <dgm:prSet presAssocID="{8C3ADE6B-A45D-4073-8FD3-2E110E0C7C56}" presName="connTx" presStyleLbl="sibTrans2D1" presStyleIdx="0" presStyleCnt="3"/>
      <dgm:spPr/>
    </dgm:pt>
    <dgm:pt modelId="{6FE05FFC-2C61-4B02-B030-892462318F13}" type="pres">
      <dgm:prSet presAssocID="{CCF84914-1D1E-459E-801D-A06006D542FF}" presName="composite" presStyleCnt="0"/>
      <dgm:spPr/>
    </dgm:pt>
    <dgm:pt modelId="{F8497E2B-5069-4877-A8EC-45870A93DEFD}" type="pres">
      <dgm:prSet presAssocID="{CCF84914-1D1E-459E-801D-A06006D542FF}" presName="imagSh" presStyleLbl="bgImgPlace1" presStyleIdx="1" presStyleCnt="4" custScaleX="174314" custScaleY="115298" custLinFactNeighborX="6495" custLinFactNeighborY="-98665"/>
      <dgm:spPr/>
    </dgm:pt>
    <dgm:pt modelId="{EAC0D115-C1A7-4072-BA31-EE6F7C2C2134}" type="pres">
      <dgm:prSet presAssocID="{CCF84914-1D1E-459E-801D-A06006D542FF}" presName="txNode" presStyleLbl="node1" presStyleIdx="1" presStyleCnt="4" custScaleX="166324" custScaleY="286972" custLinFactNeighborX="-14498" custLinFactNeighborY="50568">
        <dgm:presLayoutVars>
          <dgm:bulletEnabled val="1"/>
        </dgm:presLayoutVars>
      </dgm:prSet>
      <dgm:spPr/>
    </dgm:pt>
    <dgm:pt modelId="{416336D5-60A5-4C9C-B759-5F531241A797}" type="pres">
      <dgm:prSet presAssocID="{1A0D2F99-4698-4068-BE67-0AAA6E559AB8}" presName="sibTrans" presStyleLbl="sibTrans2D1" presStyleIdx="1" presStyleCnt="3" custAng="10802764" custScaleX="150034" custScaleY="110960"/>
      <dgm:spPr/>
    </dgm:pt>
    <dgm:pt modelId="{200724BF-C3E9-42FF-903F-BD153F6A6DFA}" type="pres">
      <dgm:prSet presAssocID="{1A0D2F99-4698-4068-BE67-0AAA6E559AB8}" presName="connTx" presStyleLbl="sibTrans2D1" presStyleIdx="1" presStyleCnt="3"/>
      <dgm:spPr/>
    </dgm:pt>
    <dgm:pt modelId="{EDDDFC20-7DA9-4AB8-85B4-08776F6CBDB1}" type="pres">
      <dgm:prSet presAssocID="{332B9CED-A210-4156-A63E-7020D635D5E7}" presName="composite" presStyleCnt="0"/>
      <dgm:spPr/>
    </dgm:pt>
    <dgm:pt modelId="{95961A00-E849-4558-A88C-24A51FFD292D}" type="pres">
      <dgm:prSet presAssocID="{332B9CED-A210-4156-A63E-7020D635D5E7}" presName="imagSh" presStyleLbl="bgImgPlace1" presStyleIdx="2" presStyleCnt="4" custScaleX="168823" custScaleY="114933" custLinFactNeighborX="12853" custLinFactNeighborY="-99558"/>
      <dgm:spPr/>
    </dgm:pt>
    <dgm:pt modelId="{960B6438-A3EE-430B-9CEC-E5EF5A890A97}" type="pres">
      <dgm:prSet presAssocID="{332B9CED-A210-4156-A63E-7020D635D5E7}" presName="txNode" presStyleLbl="node1" presStyleIdx="2" presStyleCnt="4" custScaleX="170103" custScaleY="289582" custLinFactNeighborX="-61" custLinFactNeighborY="531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2BECCD-60F0-4CB8-BE71-FD9F5056C779}" type="pres">
      <dgm:prSet presAssocID="{B3EEA212-E951-435D-A695-FFEFDCF3CB5C}" presName="sibTrans" presStyleLbl="sibTrans2D1" presStyleIdx="2" presStyleCnt="3" custAng="10826049" custScaleX="149135" custScaleY="123014" custLinFactNeighborX="8298" custLinFactNeighborY="4608"/>
      <dgm:spPr/>
    </dgm:pt>
    <dgm:pt modelId="{C06B5CE3-D358-43DF-B786-FA1B6DE9FC6E}" type="pres">
      <dgm:prSet presAssocID="{B3EEA212-E951-435D-A695-FFEFDCF3CB5C}" presName="connTx" presStyleLbl="sibTrans2D1" presStyleIdx="2" presStyleCnt="3"/>
      <dgm:spPr/>
    </dgm:pt>
    <dgm:pt modelId="{70C1A8C5-7D45-413A-8BC1-D561DE596E79}" type="pres">
      <dgm:prSet presAssocID="{F32D6E28-3DEE-4F41-AA2D-4BCF6157A519}" presName="composite" presStyleCnt="0"/>
      <dgm:spPr/>
    </dgm:pt>
    <dgm:pt modelId="{738FFF73-5508-4BA7-8F30-9231830EDC57}" type="pres">
      <dgm:prSet presAssocID="{F32D6E28-3DEE-4F41-AA2D-4BCF6157A519}" presName="imagSh" presStyleLbl="bgImgPlace1" presStyleIdx="3" presStyleCnt="4" custScaleX="165984" custScaleY="118326" custLinFactNeighborX="6397" custLinFactNeighborY="-97861"/>
      <dgm:spPr/>
    </dgm:pt>
    <dgm:pt modelId="{60951AF4-BC3E-418F-B035-210CBB7F5547}" type="pres">
      <dgm:prSet presAssocID="{F32D6E28-3DEE-4F41-AA2D-4BCF6157A519}" presName="txNode" presStyleLbl="node1" presStyleIdx="3" presStyleCnt="4" custScaleX="166783" custScaleY="295396" custLinFactX="-300000" custLinFactNeighborX="-381602" custLinFactNeighborY="5558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5F00AB6-72B7-411A-AFB3-EA55C61D2706}" type="presOf" srcId="{F32D6E28-3DEE-4F41-AA2D-4BCF6157A519}" destId="{60951AF4-BC3E-418F-B035-210CBB7F5547}" srcOrd="0" destOrd="0" presId="urn:microsoft.com/office/officeart/2005/8/layout/hProcess10"/>
    <dgm:cxn modelId="{0AAB865B-F5D7-4237-B664-0B56FCCFA0CD}" srcId="{F32D6E28-3DEE-4F41-AA2D-4BCF6157A519}" destId="{EA7FEE96-C319-42DB-A5C3-81ACF1FBD4CA}" srcOrd="2" destOrd="0" parTransId="{E9DF9B6D-8B0D-4077-B867-7D5ADEFFE864}" sibTransId="{9EDDD2CB-1B65-47C5-A67E-207AE1BB15C9}"/>
    <dgm:cxn modelId="{4EC36211-D17D-4DAA-8036-6FA0B6014EFE}" srcId="{F32D6E28-3DEE-4F41-AA2D-4BCF6157A519}" destId="{7A7997E1-BE96-4A9D-A174-946D454D1966}" srcOrd="0" destOrd="0" parTransId="{F9B4392D-DCE1-418A-894A-28657A772C8B}" sibTransId="{86A88130-984B-46C5-8656-76225288BB7B}"/>
    <dgm:cxn modelId="{202A2DEB-68E0-45D7-8D25-6D61B8154ABA}" type="presOf" srcId="{EF2555D9-E530-4116-82A1-D11B4A638353}" destId="{960B6438-A3EE-430B-9CEC-E5EF5A890A97}" srcOrd="0" destOrd="2" presId="urn:microsoft.com/office/officeart/2005/8/layout/hProcess10"/>
    <dgm:cxn modelId="{B108B207-B83C-4B24-A1A3-C25504586C0D}" type="presOf" srcId="{53A5C4FF-68F7-493A-B610-899B25DAE08B}" destId="{960B6438-A3EE-430B-9CEC-E5EF5A890A97}" srcOrd="0" destOrd="3" presId="urn:microsoft.com/office/officeart/2005/8/layout/hProcess10"/>
    <dgm:cxn modelId="{E31220BD-A848-4E26-9518-91C4B5DD7D8F}" type="presOf" srcId="{1A0D2F99-4698-4068-BE67-0AAA6E559AB8}" destId="{200724BF-C3E9-42FF-903F-BD153F6A6DFA}" srcOrd="1" destOrd="0" presId="urn:microsoft.com/office/officeart/2005/8/layout/hProcess10"/>
    <dgm:cxn modelId="{CBA05D2F-6424-431B-BBBD-643F05B73332}" srcId="{DDFE07ED-E47A-4050-B6A5-71B9C3A6773A}" destId="{19E1FB9C-8AA8-45B8-AB1D-0E1A64E6D6CE}" srcOrd="5" destOrd="0" parTransId="{EDC2CEFA-8939-43CD-B950-E630D095A5A4}" sibTransId="{C16058B6-B164-4B9D-812A-1D2E79603FA1}"/>
    <dgm:cxn modelId="{20C959E6-D2E8-4126-8460-C13E8CAC748F}" srcId="{332B9CED-A210-4156-A63E-7020D635D5E7}" destId="{F9B657F7-B960-4973-A1EA-8B72CBCB9C45}" srcOrd="0" destOrd="0" parTransId="{D2EBA23F-E163-4763-A62A-D30E0926992C}" sibTransId="{D3E15663-06E2-4FD5-B5E7-BA239CB710C7}"/>
    <dgm:cxn modelId="{C30556FD-E2E8-4981-8624-A5CE9740D388}" type="presOf" srcId="{59F9114F-D15E-4683-A792-8B0936CC93EF}" destId="{64F4973D-9172-4243-AD7C-CDDA74AB238E}" srcOrd="0" destOrd="2" presId="urn:microsoft.com/office/officeart/2005/8/layout/hProcess10"/>
    <dgm:cxn modelId="{46F32518-A8DC-44EA-9DBB-CC0125319FB8}" type="presOf" srcId="{1994CC78-B8A0-4E1E-9B5F-B57962EA6A95}" destId="{819A67EF-1B7E-49EA-BBB9-8472CB8B8105}" srcOrd="0" destOrd="0" presId="urn:microsoft.com/office/officeart/2005/8/layout/hProcess10"/>
    <dgm:cxn modelId="{026F0D13-DF84-440A-9B55-D32625A64985}" type="presOf" srcId="{532A61E2-EC91-4FCE-A81D-9E3D63879982}" destId="{64F4973D-9172-4243-AD7C-CDDA74AB238E}" srcOrd="0" destOrd="7" presId="urn:microsoft.com/office/officeart/2005/8/layout/hProcess10"/>
    <dgm:cxn modelId="{44D2EB0C-58FB-4C1F-B61A-3EB8711344ED}" srcId="{332B9CED-A210-4156-A63E-7020D635D5E7}" destId="{53A5C4FF-68F7-493A-B610-899B25DAE08B}" srcOrd="2" destOrd="0" parTransId="{2EAD1146-1211-4F0A-ABBA-818A58AE968A}" sibTransId="{C1979670-5983-4208-BDAC-5008091D498B}"/>
    <dgm:cxn modelId="{E3ECCC9E-FC72-4A23-8A37-8879E0EB2685}" srcId="{DDFE07ED-E47A-4050-B6A5-71B9C3A6773A}" destId="{92593128-1106-48A1-A274-9BCC89CCAC9B}" srcOrd="4" destOrd="0" parTransId="{980A0217-AAA4-4AD0-87B4-A9200138ADBE}" sibTransId="{D650960D-1DBE-4BA6-AE5E-2E8214E37197}"/>
    <dgm:cxn modelId="{4C5D6439-19BF-4F25-8E56-3DF9D326BF7F}" type="presOf" srcId="{1A0D2F99-4698-4068-BE67-0AAA6E559AB8}" destId="{416336D5-60A5-4C9C-B759-5F531241A797}" srcOrd="0" destOrd="0" presId="urn:microsoft.com/office/officeart/2005/8/layout/hProcess10"/>
    <dgm:cxn modelId="{EF027B98-DC51-4A39-A522-F13B39F4EA01}" srcId="{332B9CED-A210-4156-A63E-7020D635D5E7}" destId="{E4810D4C-163C-4A8C-A701-131174EA8E74}" srcOrd="3" destOrd="0" parTransId="{6ECF60D9-5100-48E4-B99E-367811F86241}" sibTransId="{51FADB44-E012-4575-87D8-F8460FA842AE}"/>
    <dgm:cxn modelId="{9FE370B3-2899-4560-B10A-80A71C8CD9F7}" type="presOf" srcId="{68EC51C1-B2CB-41EE-B140-8CF5F3AC3B77}" destId="{64F4973D-9172-4243-AD7C-CDDA74AB238E}" srcOrd="0" destOrd="4" presId="urn:microsoft.com/office/officeart/2005/8/layout/hProcess10"/>
    <dgm:cxn modelId="{DCAFDFA1-2721-4966-8D87-05FFD99328C6}" srcId="{DDFE07ED-E47A-4050-B6A5-71B9C3A6773A}" destId="{E6C46A5C-699C-4344-AF1D-69BBE6FFA0AE}" srcOrd="0" destOrd="0" parTransId="{7326D26D-B350-4CB7-A222-3942E3E01CE0}" sibTransId="{BAE5D1C7-EB57-495F-B1C6-D7C3686D3407}"/>
    <dgm:cxn modelId="{9D847D4D-D8EE-46D3-A7A2-9FA1E652B4DE}" type="presOf" srcId="{CCF84914-1D1E-459E-801D-A06006D542FF}" destId="{EAC0D115-C1A7-4072-BA31-EE6F7C2C2134}" srcOrd="0" destOrd="0" presId="urn:microsoft.com/office/officeart/2005/8/layout/hProcess10"/>
    <dgm:cxn modelId="{27161CF2-0C7E-47B5-B646-DB73B6792D2A}" type="presOf" srcId="{8C3ADE6B-A45D-4073-8FD3-2E110E0C7C56}" destId="{0AADE4AD-0831-4240-93C8-6B2DD5CCA5C8}" srcOrd="0" destOrd="0" presId="urn:microsoft.com/office/officeart/2005/8/layout/hProcess10"/>
    <dgm:cxn modelId="{88821AB5-0A37-4C00-9876-B2EFC54E8229}" srcId="{332B9CED-A210-4156-A63E-7020D635D5E7}" destId="{EF2555D9-E530-4116-82A1-D11B4A638353}" srcOrd="1" destOrd="0" parTransId="{A1AE7950-8272-4E44-93D7-C28B1128B657}" sibTransId="{AEF79B79-FB73-48B1-999C-D7495B71BFFD}"/>
    <dgm:cxn modelId="{4CE91738-E974-47DE-B599-D9194020204C}" srcId="{DDFE07ED-E47A-4050-B6A5-71B9C3A6773A}" destId="{CB4975F5-F9CA-4E6F-A98D-049709A7A5C0}" srcOrd="2" destOrd="0" parTransId="{537D9038-AEF3-4FED-BEE8-CFFAA32F0E48}" sibTransId="{EC8124E6-6E70-4F42-A6B4-3CF5ABF9EC6C}"/>
    <dgm:cxn modelId="{7A80A48C-1DA7-49AB-B88C-B3593ACEC403}" type="presOf" srcId="{E6C46A5C-699C-4344-AF1D-69BBE6FFA0AE}" destId="{64F4973D-9172-4243-AD7C-CDDA74AB238E}" srcOrd="0" destOrd="1" presId="urn:microsoft.com/office/officeart/2005/8/layout/hProcess10"/>
    <dgm:cxn modelId="{29CB7DA5-BA9D-4DF8-91AD-1BDA063DA465}" type="presOf" srcId="{92593128-1106-48A1-A274-9BCC89CCAC9B}" destId="{64F4973D-9172-4243-AD7C-CDDA74AB238E}" srcOrd="0" destOrd="5" presId="urn:microsoft.com/office/officeart/2005/8/layout/hProcess10"/>
    <dgm:cxn modelId="{14A3D5EE-B6E9-46E8-9FA3-C7E1B6BC01C2}" srcId="{F32D6E28-3DEE-4F41-AA2D-4BCF6157A519}" destId="{46D413CB-3B0C-4D80-9A83-BA7EB3DB6072}" srcOrd="1" destOrd="0" parTransId="{BE5068A6-96A1-4648-B8A5-138358CE27BE}" sibTransId="{C5621584-42DA-43D8-9687-DBDD25BE8A20}"/>
    <dgm:cxn modelId="{CBB58122-4937-42D2-8CF7-F992B04E9B91}" srcId="{DDFE07ED-E47A-4050-B6A5-71B9C3A6773A}" destId="{59F9114F-D15E-4683-A792-8B0936CC93EF}" srcOrd="1" destOrd="0" parTransId="{CE12E936-B06C-43B8-8A14-8723B9318157}" sibTransId="{B7E5003E-804A-4D12-9CC5-DB2991CD2971}"/>
    <dgm:cxn modelId="{167890C8-7C7F-47CB-9194-C92FEA62FC2C}" srcId="{1994CC78-B8A0-4E1E-9B5F-B57962EA6A95}" destId="{F32D6E28-3DEE-4F41-AA2D-4BCF6157A519}" srcOrd="3" destOrd="0" parTransId="{FE9D48F7-0922-40DE-AA76-79D5D446D964}" sibTransId="{EFCA2A47-5D6A-4D94-890B-9D0F95D109AE}"/>
    <dgm:cxn modelId="{07071142-1060-4E9A-885B-598D3D8361E4}" srcId="{1994CC78-B8A0-4E1E-9B5F-B57962EA6A95}" destId="{332B9CED-A210-4156-A63E-7020D635D5E7}" srcOrd="2" destOrd="0" parTransId="{62EB95E8-8AF7-4B56-8F2A-4F16E1EB0B4E}" sibTransId="{B3EEA212-E951-435D-A695-FFEFDCF3CB5C}"/>
    <dgm:cxn modelId="{A043840A-51CB-40B3-AA43-EBA8DDA958E7}" type="presOf" srcId="{CB4975F5-F9CA-4E6F-A98D-049709A7A5C0}" destId="{64F4973D-9172-4243-AD7C-CDDA74AB238E}" srcOrd="0" destOrd="3" presId="urn:microsoft.com/office/officeart/2005/8/layout/hProcess10"/>
    <dgm:cxn modelId="{BA6C005A-8984-4A0C-8D31-2FB766C3DC14}" type="presOf" srcId="{7A7997E1-BE96-4A9D-A174-946D454D1966}" destId="{60951AF4-BC3E-418F-B035-210CBB7F5547}" srcOrd="0" destOrd="1" presId="urn:microsoft.com/office/officeart/2005/8/layout/hProcess10"/>
    <dgm:cxn modelId="{7683F8BA-E141-4389-8A84-1FE636CFC9F1}" type="presOf" srcId="{F9B657F7-B960-4973-A1EA-8B72CBCB9C45}" destId="{960B6438-A3EE-430B-9CEC-E5EF5A890A97}" srcOrd="0" destOrd="1" presId="urn:microsoft.com/office/officeart/2005/8/layout/hProcess10"/>
    <dgm:cxn modelId="{0C5A0659-D7EA-42F4-A889-7E4E589A282A}" type="presOf" srcId="{E4810D4C-163C-4A8C-A701-131174EA8E74}" destId="{960B6438-A3EE-430B-9CEC-E5EF5A890A97}" srcOrd="0" destOrd="4" presId="urn:microsoft.com/office/officeart/2005/8/layout/hProcess10"/>
    <dgm:cxn modelId="{2B552C6A-2043-47E3-B22D-90B4ABE9E435}" type="presOf" srcId="{46D413CB-3B0C-4D80-9A83-BA7EB3DB6072}" destId="{60951AF4-BC3E-418F-B035-210CBB7F5547}" srcOrd="0" destOrd="2" presId="urn:microsoft.com/office/officeart/2005/8/layout/hProcess10"/>
    <dgm:cxn modelId="{9ABE71CF-E72F-4957-987D-891E52CCECA2}" srcId="{1994CC78-B8A0-4E1E-9B5F-B57962EA6A95}" destId="{DDFE07ED-E47A-4050-B6A5-71B9C3A6773A}" srcOrd="0" destOrd="0" parTransId="{714B7DF3-7EAE-4B02-B49C-E9D38F40D981}" sibTransId="{8C3ADE6B-A45D-4073-8FD3-2E110E0C7C56}"/>
    <dgm:cxn modelId="{BC01A453-0E2A-4079-952F-A42CE418CA92}" srcId="{DDFE07ED-E47A-4050-B6A5-71B9C3A6773A}" destId="{532A61E2-EC91-4FCE-A81D-9E3D63879982}" srcOrd="6" destOrd="0" parTransId="{B193711E-FE81-45F9-B936-C9DCAF3DF54E}" sibTransId="{6344172C-86A3-4F97-A119-D825837EDA3D}"/>
    <dgm:cxn modelId="{8868D923-A2F7-42DD-BF82-EB61204D9DD3}" type="presOf" srcId="{B3EEA212-E951-435D-A695-FFEFDCF3CB5C}" destId="{C06B5CE3-D358-43DF-B786-FA1B6DE9FC6E}" srcOrd="1" destOrd="0" presId="urn:microsoft.com/office/officeart/2005/8/layout/hProcess10"/>
    <dgm:cxn modelId="{32204A7F-8611-4BA6-9EB5-5F9B1CE17B85}" type="presOf" srcId="{EA7FEE96-C319-42DB-A5C3-81ACF1FBD4CA}" destId="{60951AF4-BC3E-418F-B035-210CBB7F5547}" srcOrd="0" destOrd="3" presId="urn:microsoft.com/office/officeart/2005/8/layout/hProcess10"/>
    <dgm:cxn modelId="{6D3A5D38-DF43-4AF6-A3E9-04C758868674}" type="presOf" srcId="{19E1FB9C-8AA8-45B8-AB1D-0E1A64E6D6CE}" destId="{64F4973D-9172-4243-AD7C-CDDA74AB238E}" srcOrd="0" destOrd="6" presId="urn:microsoft.com/office/officeart/2005/8/layout/hProcess10"/>
    <dgm:cxn modelId="{7B7EF8AE-D597-4B94-9DB8-638C1D803E9A}" srcId="{DDFE07ED-E47A-4050-B6A5-71B9C3A6773A}" destId="{68EC51C1-B2CB-41EE-B140-8CF5F3AC3B77}" srcOrd="3" destOrd="0" parTransId="{FDE3C009-4224-4A63-84BD-F8CED7C679E2}" sibTransId="{CFD08793-5426-4F5D-845E-2789B0D961EE}"/>
    <dgm:cxn modelId="{165F2676-220C-470F-81D9-6FAD34837473}" type="presOf" srcId="{332B9CED-A210-4156-A63E-7020D635D5E7}" destId="{960B6438-A3EE-430B-9CEC-E5EF5A890A97}" srcOrd="0" destOrd="0" presId="urn:microsoft.com/office/officeart/2005/8/layout/hProcess10"/>
    <dgm:cxn modelId="{5BD11682-47C2-48DB-B1F5-6E13A8DD129B}" srcId="{1994CC78-B8A0-4E1E-9B5F-B57962EA6A95}" destId="{CCF84914-1D1E-459E-801D-A06006D542FF}" srcOrd="1" destOrd="0" parTransId="{D4EB0B19-EDB9-41B0-8FDE-E26083E0DE0B}" sibTransId="{1A0D2F99-4698-4068-BE67-0AAA6E559AB8}"/>
    <dgm:cxn modelId="{0BFFA597-D7AF-4366-9E4D-41E010D8C664}" type="presOf" srcId="{8C3ADE6B-A45D-4073-8FD3-2E110E0C7C56}" destId="{633F376E-1719-44FF-BF66-0AB4EDFFA93A}" srcOrd="1" destOrd="0" presId="urn:microsoft.com/office/officeart/2005/8/layout/hProcess10"/>
    <dgm:cxn modelId="{29AEEA8D-CF08-41CF-AE8F-09ED4E736B5D}" type="presOf" srcId="{B3EEA212-E951-435D-A695-FFEFDCF3CB5C}" destId="{C92BECCD-60F0-4CB8-BE71-FD9F5056C779}" srcOrd="0" destOrd="0" presId="urn:microsoft.com/office/officeart/2005/8/layout/hProcess10"/>
    <dgm:cxn modelId="{C8C4B0BD-FCC2-4ABE-832C-A97747BAEC0B}" type="presOf" srcId="{DDFE07ED-E47A-4050-B6A5-71B9C3A6773A}" destId="{64F4973D-9172-4243-AD7C-CDDA74AB238E}" srcOrd="0" destOrd="0" presId="urn:microsoft.com/office/officeart/2005/8/layout/hProcess10"/>
    <dgm:cxn modelId="{EA3CB2C6-1674-4D39-B21E-88DDB744A324}" type="presParOf" srcId="{819A67EF-1B7E-49EA-BBB9-8472CB8B8105}" destId="{6ACD3C20-4D0E-4FBC-8C90-8BFF691022A4}" srcOrd="0" destOrd="0" presId="urn:microsoft.com/office/officeart/2005/8/layout/hProcess10"/>
    <dgm:cxn modelId="{358EAB21-B259-47F8-9C10-84CFC6EAE349}" type="presParOf" srcId="{6ACD3C20-4D0E-4FBC-8C90-8BFF691022A4}" destId="{D0253C93-A072-40F9-A15A-5C7E0239299F}" srcOrd="0" destOrd="0" presId="urn:microsoft.com/office/officeart/2005/8/layout/hProcess10"/>
    <dgm:cxn modelId="{8A8F56A8-B20C-445A-B781-BC5369493B59}" type="presParOf" srcId="{6ACD3C20-4D0E-4FBC-8C90-8BFF691022A4}" destId="{64F4973D-9172-4243-AD7C-CDDA74AB238E}" srcOrd="1" destOrd="0" presId="urn:microsoft.com/office/officeart/2005/8/layout/hProcess10"/>
    <dgm:cxn modelId="{CB7A30AA-918B-4247-B069-46255DCB5FF2}" type="presParOf" srcId="{819A67EF-1B7E-49EA-BBB9-8472CB8B8105}" destId="{0AADE4AD-0831-4240-93C8-6B2DD5CCA5C8}" srcOrd="1" destOrd="0" presId="urn:microsoft.com/office/officeart/2005/8/layout/hProcess10"/>
    <dgm:cxn modelId="{E55AF178-FC74-4A36-ACF1-306B5627CE95}" type="presParOf" srcId="{0AADE4AD-0831-4240-93C8-6B2DD5CCA5C8}" destId="{633F376E-1719-44FF-BF66-0AB4EDFFA93A}" srcOrd="0" destOrd="0" presId="urn:microsoft.com/office/officeart/2005/8/layout/hProcess10"/>
    <dgm:cxn modelId="{70223EAF-C13A-4341-91FD-1C800ACE37F1}" type="presParOf" srcId="{819A67EF-1B7E-49EA-BBB9-8472CB8B8105}" destId="{6FE05FFC-2C61-4B02-B030-892462318F13}" srcOrd="2" destOrd="0" presId="urn:microsoft.com/office/officeart/2005/8/layout/hProcess10"/>
    <dgm:cxn modelId="{43FA607C-9317-4B15-8707-2E95EEFCC2FE}" type="presParOf" srcId="{6FE05FFC-2C61-4B02-B030-892462318F13}" destId="{F8497E2B-5069-4877-A8EC-45870A93DEFD}" srcOrd="0" destOrd="0" presId="urn:microsoft.com/office/officeart/2005/8/layout/hProcess10"/>
    <dgm:cxn modelId="{CEDAF3F8-DDDE-47D2-ADAB-8DDAF4602173}" type="presParOf" srcId="{6FE05FFC-2C61-4B02-B030-892462318F13}" destId="{EAC0D115-C1A7-4072-BA31-EE6F7C2C2134}" srcOrd="1" destOrd="0" presId="urn:microsoft.com/office/officeart/2005/8/layout/hProcess10"/>
    <dgm:cxn modelId="{8E03EDCD-78D7-431B-AC37-9DB534975066}" type="presParOf" srcId="{819A67EF-1B7E-49EA-BBB9-8472CB8B8105}" destId="{416336D5-60A5-4C9C-B759-5F531241A797}" srcOrd="3" destOrd="0" presId="urn:microsoft.com/office/officeart/2005/8/layout/hProcess10"/>
    <dgm:cxn modelId="{04DD858E-71C7-4933-A7A6-787581F48FAD}" type="presParOf" srcId="{416336D5-60A5-4C9C-B759-5F531241A797}" destId="{200724BF-C3E9-42FF-903F-BD153F6A6DFA}" srcOrd="0" destOrd="0" presId="urn:microsoft.com/office/officeart/2005/8/layout/hProcess10"/>
    <dgm:cxn modelId="{E4451931-D95A-4439-804F-2B90F0A86054}" type="presParOf" srcId="{819A67EF-1B7E-49EA-BBB9-8472CB8B8105}" destId="{EDDDFC20-7DA9-4AB8-85B4-08776F6CBDB1}" srcOrd="4" destOrd="0" presId="urn:microsoft.com/office/officeart/2005/8/layout/hProcess10"/>
    <dgm:cxn modelId="{089E7168-D893-4FCD-A88F-54FC022AFB50}" type="presParOf" srcId="{EDDDFC20-7DA9-4AB8-85B4-08776F6CBDB1}" destId="{95961A00-E849-4558-A88C-24A51FFD292D}" srcOrd="0" destOrd="0" presId="urn:microsoft.com/office/officeart/2005/8/layout/hProcess10"/>
    <dgm:cxn modelId="{76AC19F7-9613-47B2-917E-4BF73EBB2C20}" type="presParOf" srcId="{EDDDFC20-7DA9-4AB8-85B4-08776F6CBDB1}" destId="{960B6438-A3EE-430B-9CEC-E5EF5A890A97}" srcOrd="1" destOrd="0" presId="urn:microsoft.com/office/officeart/2005/8/layout/hProcess10"/>
    <dgm:cxn modelId="{ECB5B9BD-A3BD-464F-B165-83ABD27BF5EE}" type="presParOf" srcId="{819A67EF-1B7E-49EA-BBB9-8472CB8B8105}" destId="{C92BECCD-60F0-4CB8-BE71-FD9F5056C779}" srcOrd="5" destOrd="0" presId="urn:microsoft.com/office/officeart/2005/8/layout/hProcess10"/>
    <dgm:cxn modelId="{40E45F66-45ED-4CF8-835D-82D6FD0DDC29}" type="presParOf" srcId="{C92BECCD-60F0-4CB8-BE71-FD9F5056C779}" destId="{C06B5CE3-D358-43DF-B786-FA1B6DE9FC6E}" srcOrd="0" destOrd="0" presId="urn:microsoft.com/office/officeart/2005/8/layout/hProcess10"/>
    <dgm:cxn modelId="{BFE2B29C-A16C-4F9D-AC8B-D1A4F7466455}" type="presParOf" srcId="{819A67EF-1B7E-49EA-BBB9-8472CB8B8105}" destId="{70C1A8C5-7D45-413A-8BC1-D561DE596E79}" srcOrd="6" destOrd="0" presId="urn:microsoft.com/office/officeart/2005/8/layout/hProcess10"/>
    <dgm:cxn modelId="{33164922-0DF3-4852-836B-CD033A291320}" type="presParOf" srcId="{70C1A8C5-7D45-413A-8BC1-D561DE596E79}" destId="{738FFF73-5508-4BA7-8F30-9231830EDC57}" srcOrd="0" destOrd="0" presId="urn:microsoft.com/office/officeart/2005/8/layout/hProcess10"/>
    <dgm:cxn modelId="{C1A9ED16-29E3-4527-883E-E3191407BAE2}" type="presParOf" srcId="{70C1A8C5-7D45-413A-8BC1-D561DE596E79}" destId="{60951AF4-BC3E-418F-B035-210CBB7F5547}" srcOrd="1" destOrd="0" presId="urn:microsoft.com/office/officeart/2005/8/layout/hProcess10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253C93-A072-40F9-A15A-5C7E0239299F}">
      <dsp:nvSpPr>
        <dsp:cNvPr id="0" name=""/>
        <dsp:cNvSpPr/>
      </dsp:nvSpPr>
      <dsp:spPr>
        <a:xfrm>
          <a:off x="0" y="0"/>
          <a:ext cx="1885017" cy="1401478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F4973D-9172-4243-AD7C-CDDA74AB238E}">
      <dsp:nvSpPr>
        <dsp:cNvPr id="0" name=""/>
        <dsp:cNvSpPr/>
      </dsp:nvSpPr>
      <dsp:spPr>
        <a:xfrm>
          <a:off x="7819522" y="1457590"/>
          <a:ext cx="1971801" cy="33307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000" kern="1200" dirty="0" smtClean="0">
              <a:cs typeface="B Titr" panose="00000700000000000000" pitchFamily="2" charset="-78"/>
            </a:rPr>
            <a:t>کشاورزی و دامپروری</a:t>
          </a:r>
          <a:endParaRPr lang="en-US" sz="20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ماهیان سردابی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انجیرسیاه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گیاهان دارویی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حبوبات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گردو 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>
            <a:cs typeface="B Titr" panose="00000700000000000000" pitchFamily="2" charset="-78"/>
          </a:endParaRPr>
        </a:p>
      </dsp:txBody>
      <dsp:txXfrm>
        <a:off x="7877274" y="1515342"/>
        <a:ext cx="1856297" cy="3215199"/>
      </dsp:txXfrm>
    </dsp:sp>
    <dsp:sp modelId="{0AADE4AD-0831-4240-93C8-6B2DD5CCA5C8}">
      <dsp:nvSpPr>
        <dsp:cNvPr id="0" name=""/>
        <dsp:cNvSpPr/>
      </dsp:nvSpPr>
      <dsp:spPr>
        <a:xfrm rot="10723678">
          <a:off x="2052640" y="615900"/>
          <a:ext cx="346445" cy="2807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 dirty="0"/>
        </a:p>
      </dsp:txBody>
      <dsp:txXfrm>
        <a:off x="2136856" y="671116"/>
        <a:ext cx="262219" cy="168453"/>
      </dsp:txXfrm>
    </dsp:sp>
    <dsp:sp modelId="{F8497E2B-5069-4877-A8EC-45870A93DEFD}">
      <dsp:nvSpPr>
        <dsp:cNvPr id="0" name=""/>
        <dsp:cNvSpPr/>
      </dsp:nvSpPr>
      <dsp:spPr>
        <a:xfrm>
          <a:off x="2651363" y="8336"/>
          <a:ext cx="2045664" cy="1353081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C0D115-C1A7-4072-BA31-EE6F7C2C2134}">
      <dsp:nvSpPr>
        <dsp:cNvPr id="0" name=""/>
        <dsp:cNvSpPr/>
      </dsp:nvSpPr>
      <dsp:spPr>
        <a:xfrm>
          <a:off x="2642926" y="1456451"/>
          <a:ext cx="1951897" cy="3367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400" kern="1200"/>
        </a:p>
      </dsp:txBody>
      <dsp:txXfrm>
        <a:off x="2700095" y="1513620"/>
        <a:ext cx="1837559" cy="3253426"/>
      </dsp:txXfrm>
    </dsp:sp>
    <dsp:sp modelId="{416336D5-60A5-4C9C-B759-5F531241A797}">
      <dsp:nvSpPr>
        <dsp:cNvPr id="0" name=""/>
        <dsp:cNvSpPr/>
      </dsp:nvSpPr>
      <dsp:spPr>
        <a:xfrm rot="10789359">
          <a:off x="4873804" y="523062"/>
          <a:ext cx="353719" cy="31289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 dirty="0"/>
        </a:p>
      </dsp:txBody>
      <dsp:txXfrm>
        <a:off x="4967672" y="585496"/>
        <a:ext cx="259851" cy="187735"/>
      </dsp:txXfrm>
    </dsp:sp>
    <dsp:sp modelId="{95961A00-E849-4558-A88C-24A51FFD292D}">
      <dsp:nvSpPr>
        <dsp:cNvPr id="0" name=""/>
        <dsp:cNvSpPr/>
      </dsp:nvSpPr>
      <dsp:spPr>
        <a:xfrm>
          <a:off x="5370621" y="0"/>
          <a:ext cx="1981225" cy="1348798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0B6438-A3EE-430B-9CEC-E5EF5A890A97}">
      <dsp:nvSpPr>
        <dsp:cNvPr id="0" name=""/>
        <dsp:cNvSpPr/>
      </dsp:nvSpPr>
      <dsp:spPr>
        <a:xfrm>
          <a:off x="5402601" y="1471684"/>
          <a:ext cx="1996246" cy="339839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Titr" panose="00000700000000000000" pitchFamily="2" charset="-78"/>
            </a:rPr>
            <a:t>   صنعت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صنایع غذایی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محصولات دارویی 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صنایع شیمیایی 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فرآورده های شیمیایی </a:t>
          </a:r>
          <a:endParaRPr lang="en-US" sz="1800" kern="1200" dirty="0">
            <a:cs typeface="B Titr" panose="00000700000000000000" pitchFamily="2" charset="-78"/>
          </a:endParaRPr>
        </a:p>
      </dsp:txBody>
      <dsp:txXfrm>
        <a:off x="5461069" y="1530152"/>
        <a:ext cx="1879310" cy="3281458"/>
      </dsp:txXfrm>
    </dsp:sp>
    <dsp:sp modelId="{C92BECCD-60F0-4CB8-BE71-FD9F5056C779}">
      <dsp:nvSpPr>
        <dsp:cNvPr id="0" name=""/>
        <dsp:cNvSpPr/>
      </dsp:nvSpPr>
      <dsp:spPr>
        <a:xfrm rot="10852977">
          <a:off x="7521114" y="524085"/>
          <a:ext cx="301505" cy="34688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 dirty="0"/>
        </a:p>
      </dsp:txBody>
      <dsp:txXfrm>
        <a:off x="7611560" y="594159"/>
        <a:ext cx="211054" cy="208130"/>
      </dsp:txXfrm>
    </dsp:sp>
    <dsp:sp modelId="{738FFF73-5508-4BA7-8F30-9231830EDC57}">
      <dsp:nvSpPr>
        <dsp:cNvPr id="0" name=""/>
        <dsp:cNvSpPr/>
      </dsp:nvSpPr>
      <dsp:spPr>
        <a:xfrm>
          <a:off x="7929455" y="3"/>
          <a:ext cx="1947907" cy="1388616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951AF4-BC3E-418F-B035-210CBB7F5547}">
      <dsp:nvSpPr>
        <dsp:cNvPr id="0" name=""/>
        <dsp:cNvSpPr/>
      </dsp:nvSpPr>
      <dsp:spPr>
        <a:xfrm>
          <a:off x="41787" y="1465910"/>
          <a:ext cx="1957284" cy="3466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 smtClean="0">
              <a:cs typeface="B Titr" panose="00000700000000000000" pitchFamily="2" charset="-78"/>
            </a:rPr>
            <a:t>  صنایع دستی 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گلیم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جاجیم</a:t>
          </a:r>
          <a:endParaRPr lang="en-US" sz="1800" kern="1200" dirty="0">
            <a:cs typeface="B Titr" panose="00000700000000000000" pitchFamily="2" charset="-78"/>
          </a:endParaRPr>
        </a:p>
        <a:p>
          <a:pPr marL="171450" lvl="1" indent="-171450" algn="r" defTabSz="8001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1800" kern="1200" dirty="0" smtClean="0">
              <a:cs typeface="B Titr" panose="00000700000000000000" pitchFamily="2" charset="-78"/>
            </a:rPr>
            <a:t>ورشو</a:t>
          </a:r>
          <a:endParaRPr lang="en-US" sz="1800" kern="1200" dirty="0">
            <a:cs typeface="B Titr" panose="00000700000000000000" pitchFamily="2" charset="-78"/>
          </a:endParaRPr>
        </a:p>
      </dsp:txBody>
      <dsp:txXfrm>
        <a:off x="99114" y="1523237"/>
        <a:ext cx="1842630" cy="3351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0">
  <dgm:title val=""/>
  <dgm:desc val=""/>
  <dgm:catLst>
    <dgm:cat type="process" pri="3000"/>
    <dgm:cat type="picture" pri="30000"/>
    <dgm:cat type="pictureconvert" pri="3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op="equ" fact="0.3333"/>
      <dgm:constr type="primFontSz" for="des" forName="txNode" op="equ" val="65"/>
      <dgm:constr type="primFontSz" for="des" forName="connTx" op="equ" val="55"/>
      <dgm:constr type="primFontSz" for="des" forName="connTx" refType="primFontSz" refFor="des" refForName="txNode" op="lte" fact="0.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imagSh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 refType="w" fact="0.14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if>
          <dgm:else name="Name7">
            <dgm:constrLst>
              <dgm:constr type="l" for="ch" forName="imagSh" refType="w" fact="0.14"/>
              <dgm:constr type="w" for="ch" forName="imagSh" refType="w" fact="0.86"/>
              <dgm:constr type="t" for="ch" forName="imagSh"/>
              <dgm:constr type="h" for="ch" forName="imagSh" refType="w" refFor="ch" refForName="imagSh"/>
              <dgm:constr type="l" for="ch" forName="txNode"/>
              <dgm:constr type="w" for="ch" forName="txNode" refType="w" refFor="ch" refForName="imagSh"/>
              <dgm:constr type="t" for="ch" forName="txNode" refType="h" refFor="ch" refForName="imagSh" fact="0.6"/>
              <dgm:constr type="h" for="ch" forName="txNode" refType="h" refFor="ch" refForName="imagSh"/>
            </dgm:constrLst>
          </dgm:else>
        </dgm:choose>
        <dgm:ruleLst/>
        <dgm:layoutNode name="imagSh" styleLbl="b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x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imagSh"/>
            <dgm:param type="dstNode" val="imagSh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35"/>
            <dgm:constr type="endPad" refType="connDist" fact="0.3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27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2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54554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6290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43364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179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0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4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77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2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51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61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0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7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437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22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5181-56CA-4277-8F25-07108ADC68ED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1ED5711-E2D8-4A40-9DD5-CD0583F83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935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jpeg"/><Relationship Id="rId4" Type="http://schemas.openxmlformats.org/officeDocument/2006/relationships/diagramData" Target="../diagrams/data1.xml"/><Relationship Id="rId9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662057" y="539935"/>
            <a:ext cx="3652246" cy="809896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accent1"/>
                </a:solidFill>
                <a:cs typeface="B Titr" panose="00000700000000000000" pitchFamily="2" charset="-78"/>
              </a:rPr>
              <a:t>گزارش آژانس تجارت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3" y="336735"/>
            <a:ext cx="1298577" cy="121629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2286001" y="2181497"/>
            <a:ext cx="9797142" cy="4177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2495007" y="1888309"/>
            <a:ext cx="9614262" cy="417285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>
              <a:lnSpc>
                <a:spcPct val="150000"/>
              </a:lnSpc>
            </a:pP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05250" y="2638697"/>
            <a:ext cx="8993776" cy="22621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150000"/>
              </a:lnSpc>
            </a:pPr>
            <a:r>
              <a:rPr lang="fa-IR" sz="2400" dirty="0">
                <a:cs typeface="B Titr" panose="00000700000000000000" pitchFamily="2" charset="-78"/>
              </a:rPr>
              <a:t>استان لرستان با دارا بودن منابع طبیعی متنوع، صنایع مختلف و موقعیت جغرافیایی راهبردی، یکی از استان‌های با ظرفیت بالای اقتصادی در غرب کشور به‌شمار می‌رود. با این حال، سهم استان از صادرات غیرنفتی کشور هنوز قابل توجه نیست و بخش قابل توجهی از پتانسیل‌های تولید و منابع موجود، بلااستفاده باقی مانده است.</a:t>
            </a:r>
            <a:endParaRPr lang="en-US" sz="2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6334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183" y="78376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874519" y="1606731"/>
            <a:ext cx="9402581" cy="5081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65381" y="535083"/>
            <a:ext cx="3299549" cy="9877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 چالش‌ها و راهکارها</a:t>
            </a:r>
          </a:p>
          <a:p>
            <a:pPr algn="r" rtl="1"/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165328" y="1522860"/>
            <a:ext cx="9200106" cy="49377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60563" y="1885299"/>
            <a:ext cx="88304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چالش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1: تحریم‌ها و محدودیت‌های بین‌المللی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راهکار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تمرکز بر بازارهای غیرتحریمی (کشورهای همسایه و اوراسیا) 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چالش 2: کمبود تجربه صادراتی در </a:t>
            </a:r>
            <a:r>
              <a:rPr lang="en-US" b="1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SMEs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راهکار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برگزاری کارگاه‌های آموزشی و ارائه خدمات مشاوره‌ای تخصصی و استاندارد سازی محصول مطابق نیاز مقصد صادراتی.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چالش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3: رقابت با شرکت‌های خارجی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راهکار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تمرکز بر محصولات منحصربه ‌فرد ایرانی و تقویت برند ملی.</a:t>
            </a:r>
          </a:p>
          <a:p>
            <a:pPr algn="r" rtl="1">
              <a:lnSpc>
                <a:spcPct val="200000"/>
              </a:lnSpc>
            </a:pPr>
            <a:endParaRPr lang="fa-IR" dirty="0">
              <a:solidFill>
                <a:srgbClr val="000000"/>
              </a:solidFill>
              <a:latin typeface="Google Sans Text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397069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618" y="329130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874519" y="2473150"/>
            <a:ext cx="9402581" cy="4036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648564" y="1132374"/>
            <a:ext cx="3299549" cy="6582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شاخص‌های </a:t>
            </a:r>
            <a:r>
              <a:rPr lang="fa-IR" sz="2800" dirty="0" smtClean="0">
                <a:solidFill>
                  <a:schemeClr val="accent1"/>
                </a:solidFill>
                <a:cs typeface="B Titr" panose="00000700000000000000" pitchFamily="2" charset="-78"/>
              </a:rPr>
              <a:t>موفقیت</a:t>
            </a:r>
            <a:endParaRPr lang="fa-IR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165329" y="2063931"/>
            <a:ext cx="9200106" cy="40364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233319" y="2473150"/>
            <a:ext cx="883049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افزایش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صادرات غیرنفتی منطقه در 3 سال اول.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عقد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قرارداد های تجاری بین‌المللی در سال دوم.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جذب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حداقل 100 بنگاه کوچک و متوسط به شبکه آژانس.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ایجاد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نمایندگی های فعال در بازارهای هدف تا پایان سال سوم.</a:t>
            </a:r>
          </a:p>
        </p:txBody>
      </p:sp>
    </p:spTree>
    <p:extLst>
      <p:ext uri="{BB962C8B-B14F-4D97-AF65-F5344CB8AC3E}">
        <p14:creationId xmlns:p14="http://schemas.microsoft.com/office/powerpoint/2010/main" val="1323064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618" y="329130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609805" y="685784"/>
            <a:ext cx="3299549" cy="65829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بودجه مورد نیاز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893324"/>
              </p:ext>
            </p:extLst>
          </p:nvPr>
        </p:nvGraphicFramePr>
        <p:xfrm>
          <a:off x="2076994" y="1881052"/>
          <a:ext cx="9457509" cy="4402183"/>
        </p:xfrm>
        <a:graphic>
          <a:graphicData uri="http://schemas.openxmlformats.org/drawingml/2006/table">
            <a:tbl>
              <a:tblPr rtl="1" firstRow="1" firstCol="1" bandRow="1">
                <a:tableStyleId>{5DA37D80-6434-44D0-A028-1B22A696006F}</a:tableStyleId>
              </a:tblPr>
              <a:tblGrid>
                <a:gridCol w="798266">
                  <a:extLst>
                    <a:ext uri="{9D8B030D-6E8A-4147-A177-3AD203B41FA5}">
                      <a16:colId xmlns:a16="http://schemas.microsoft.com/office/drawing/2014/main" val="3564236457"/>
                    </a:ext>
                  </a:extLst>
                </a:gridCol>
                <a:gridCol w="4234689">
                  <a:extLst>
                    <a:ext uri="{9D8B030D-6E8A-4147-A177-3AD203B41FA5}">
                      <a16:colId xmlns:a16="http://schemas.microsoft.com/office/drawing/2014/main" val="2404085481"/>
                    </a:ext>
                  </a:extLst>
                </a:gridCol>
                <a:gridCol w="1664715">
                  <a:extLst>
                    <a:ext uri="{9D8B030D-6E8A-4147-A177-3AD203B41FA5}">
                      <a16:colId xmlns:a16="http://schemas.microsoft.com/office/drawing/2014/main" val="1010344822"/>
                    </a:ext>
                  </a:extLst>
                </a:gridCol>
                <a:gridCol w="2759839">
                  <a:extLst>
                    <a:ext uri="{9D8B030D-6E8A-4147-A177-3AD203B41FA5}">
                      <a16:colId xmlns:a16="http://schemas.microsoft.com/office/drawing/2014/main" val="1325837008"/>
                    </a:ext>
                  </a:extLst>
                </a:gridCol>
              </a:tblGrid>
              <a:tr h="68199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ردیف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شرح سرفصل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اعتبار مورد نیاز</a:t>
                      </a:r>
                      <a:endParaRPr lang="en-US" sz="1600" kern="100"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(به میلیون ریال)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توضیحات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51624155"/>
                  </a:ext>
                </a:extLst>
              </a:tr>
              <a:tr h="37201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1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آموزش تخصصی، حرفه ای و مشاوره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7000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-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84285624"/>
                  </a:ext>
                </a:extLst>
              </a:tr>
              <a:tr h="74403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2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توانمند سازی واحدهای تولیدی و استاندارد سازی محصولات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15000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برای انطباق با بازار هدف واحدهای مستعد صادرات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22377464"/>
                  </a:ext>
                </a:extLst>
              </a:tr>
              <a:tr h="372019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3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تبلیغات محلی و پروموشن های بازاریابی و برندسازی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15000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دیجیتال و سنتی در کشور مقصد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2298278"/>
                  </a:ext>
                </a:extLst>
              </a:tr>
              <a:tr h="111605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4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استقرار در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کشور</a:t>
                      </a:r>
                      <a:r>
                        <a:rPr lang="fa-IR" sz="1600" kern="100" dirty="0" smtClean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هدف </a:t>
                      </a: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و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ت</a:t>
                      </a:r>
                      <a:r>
                        <a:rPr lang="fa-IR" sz="1600" kern="100" dirty="0" smtClean="0">
                          <a:effectLst/>
                          <a:cs typeface="B Titr" panose="00000700000000000000" pitchFamily="2" charset="-78"/>
                        </a:rPr>
                        <a:t>أ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سیس </a:t>
                      </a:r>
                      <a:r>
                        <a:rPr lang="ar-SA" sz="1600" u="none" kern="100" dirty="0">
                          <a:effectLst/>
                          <a:cs typeface="B Titr" panose="00000700000000000000" pitchFamily="2" charset="-78"/>
                        </a:rPr>
                        <a:t>غرفه </a:t>
                      </a:r>
                      <a:r>
                        <a:rPr lang="ar-SA" sz="1600" u="none" kern="100" dirty="0" smtClean="0">
                          <a:effectLst/>
                          <a:cs typeface="B Titr" panose="00000700000000000000" pitchFamily="2" charset="-78"/>
                        </a:rPr>
                        <a:t>دا</a:t>
                      </a:r>
                      <a:r>
                        <a:rPr lang="fa-IR" sz="1600" u="none" kern="100" dirty="0" smtClean="0">
                          <a:effectLst/>
                          <a:cs typeface="B Titr" panose="00000700000000000000" pitchFamily="2" charset="-78"/>
                        </a:rPr>
                        <a:t>ئ</a:t>
                      </a:r>
                      <a:r>
                        <a:rPr lang="ar-SA" sz="1600" u="none" kern="100" dirty="0" smtClean="0">
                          <a:effectLst/>
                          <a:cs typeface="B Titr" panose="00000700000000000000" pitchFamily="2" charset="-78"/>
                        </a:rPr>
                        <a:t>می </a:t>
                      </a:r>
                      <a:r>
                        <a:rPr lang="ar-SA" sz="1600" u="none" kern="100" dirty="0">
                          <a:effectLst/>
                          <a:cs typeface="B Titr" panose="00000700000000000000" pitchFamily="2" charset="-78"/>
                        </a:rPr>
                        <a:t>و انبار در هاب فروش محصولات </a:t>
                      </a:r>
                      <a:r>
                        <a:rPr lang="ar-SA" sz="1600" u="none" kern="100" dirty="0" smtClean="0">
                          <a:effectLst/>
                          <a:cs typeface="B Titr" panose="00000700000000000000" pitchFamily="2" charset="-78"/>
                        </a:rPr>
                        <a:t>تخصصی*</a:t>
                      </a:r>
                      <a:endParaRPr lang="en-US" sz="1600" u="none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63000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مثل فودسیتی مسکو برای اقلام کشاورزی، هاب مصالح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ساختمانی</a:t>
                      </a:r>
                      <a:endParaRPr lang="fa-IR" sz="1600" kern="100" dirty="0" smtClean="0">
                        <a:effectLst/>
                        <a:cs typeface="B Titr" panose="00000700000000000000" pitchFamily="2" charset="-78"/>
                      </a:endParaRPr>
                    </a:p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-</a:t>
                      </a:r>
                      <a:r>
                        <a:rPr lang="fa-IR" sz="1600" kern="100" dirty="0" smtClean="0">
                          <a:effectLst/>
                          <a:cs typeface="B Titr" panose="00000700000000000000" pitchFamily="2" charset="-78"/>
                        </a:rPr>
                        <a:t>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بازار </a:t>
                      </a: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مرکزی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78460035"/>
                  </a:ext>
                </a:extLst>
              </a:tr>
              <a:tr h="74403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5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برگزاری رویدادهای خصوصی **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10000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برای معرفی محصولات تخصصی به افراد کلیدی و 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ت</a:t>
                      </a:r>
                      <a:r>
                        <a:rPr lang="fa-IR" sz="1600" kern="100" dirty="0" smtClean="0">
                          <a:effectLst/>
                          <a:cs typeface="B Titr" panose="00000700000000000000" pitchFamily="2" charset="-78"/>
                        </a:rPr>
                        <a:t>أ</a:t>
                      </a:r>
                      <a:r>
                        <a:rPr lang="ar-SA" sz="1600" kern="100" dirty="0" smtClean="0">
                          <a:effectLst/>
                          <a:cs typeface="B Titr" panose="00000700000000000000" pitchFamily="2" charset="-78"/>
                        </a:rPr>
                        <a:t>ثیر </a:t>
                      </a: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گذار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6304124"/>
                  </a:ext>
                </a:extLst>
              </a:tr>
              <a:tr h="372019">
                <a:tc gridSpan="2"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جمع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>
                          <a:effectLst/>
                          <a:cs typeface="B Titr" panose="00000700000000000000" pitchFamily="2" charset="-78"/>
                        </a:rPr>
                        <a:t>110000</a:t>
                      </a:r>
                      <a:endParaRPr lang="en-US" sz="16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00" dirty="0">
                          <a:effectLst/>
                          <a:cs typeface="B Titr" panose="00000700000000000000" pitchFamily="2" charset="-78"/>
                        </a:rPr>
                        <a:t>یازده میلیارد تومان</a:t>
                      </a:r>
                      <a:endParaRPr lang="en-US" sz="16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223444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6557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183" y="111983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874519" y="2473150"/>
            <a:ext cx="9402581" cy="4324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2165329" y="1700730"/>
            <a:ext cx="9200106" cy="500051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50136" y="2038856"/>
            <a:ext cx="883049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rtl="1">
              <a:lnSpc>
                <a:spcPct val="200000"/>
              </a:lnSpc>
            </a:pP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*فروش و تجارت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واقعی،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در بازارها و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هاب‌های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تجاری تخصصی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تأسیس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شده در مرکز هر شهر یا کشور به عنوان مرکز رسمی توزیع و فروش محصولات هر صنف اتفاق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می‌افتد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 استقرار موثر و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دائمی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 مستمر در این بازارها تنها راه ایجاد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اعتماد،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بازارسازی و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برندسازی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ملی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است. راه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موفقی که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پیش‌تر چینی‌ها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خصوصاً ترک‌ها رفته‌اند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</a:p>
          <a:p>
            <a:pPr algn="just" rtl="1">
              <a:lnSpc>
                <a:spcPct val="200000"/>
              </a:lnSpc>
            </a:pP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** شامل 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شرکت‌های بزرگ، فروشگاه‌های زنجیره‌ای ،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B2G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 و لابی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گری تجاری</a:t>
            </a:r>
          </a:p>
          <a:p>
            <a:pPr algn="just" rtl="1">
              <a:lnSpc>
                <a:spcPct val="200000"/>
              </a:lnSpc>
            </a:pP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***در صورت ورود سایر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اتاق‌های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منطقه زاگرس، به ازای هر اتاق اعداد بندهای اول و دوم محاسبه می گردند.</a:t>
            </a:r>
          </a:p>
        </p:txBody>
      </p:sp>
    </p:spTree>
    <p:extLst>
      <p:ext uri="{BB962C8B-B14F-4D97-AF65-F5344CB8AC3E}">
        <p14:creationId xmlns:p14="http://schemas.microsoft.com/office/powerpoint/2010/main" val="2239106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725" y="153854"/>
            <a:ext cx="1298577" cy="1100179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006204239"/>
              </p:ext>
            </p:extLst>
          </p:nvPr>
        </p:nvGraphicFramePr>
        <p:xfrm>
          <a:off x="1189121" y="1463770"/>
          <a:ext cx="9998892" cy="50937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40479" y="2981936"/>
            <a:ext cx="178670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kern="0" dirty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 </a:t>
            </a:r>
            <a:r>
              <a:rPr lang="fa-IR" kern="0" dirty="0" smtClean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  معدن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kern="0" dirty="0" smtClean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ذخایرسنگ‌های تزئینی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kern="0" dirty="0" smtClean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آهک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kern="0" dirty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کربنات </a:t>
            </a:r>
            <a:r>
              <a:rPr lang="fa-IR" kern="0" dirty="0" smtClean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کلسیم</a:t>
            </a:r>
          </a:p>
          <a:p>
            <a:pPr marL="285750" indent="-285750" algn="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a-IR" kern="0" dirty="0">
                <a:solidFill>
                  <a:schemeClr val="bg1"/>
                </a:solidFill>
                <a:latin typeface="Aptos"/>
                <a:ea typeface="Aptos"/>
                <a:cs typeface="B Titr" panose="00000700000000000000" pitchFamily="2" charset="-78"/>
              </a:rPr>
              <a:t>گچ</a:t>
            </a:r>
            <a:endParaRPr lang="fa-IR" kern="0" dirty="0" smtClean="0">
              <a:solidFill>
                <a:schemeClr val="bg1"/>
              </a:solidFill>
              <a:latin typeface="Aptos"/>
              <a:ea typeface="Aptos"/>
              <a:cs typeface="B Titr" panose="00000700000000000000" pitchFamily="2" charset="-78"/>
            </a:endParaRPr>
          </a:p>
          <a:p>
            <a:pPr algn="r" rtl="1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9325" y="1463771"/>
            <a:ext cx="1938789" cy="13578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7553" y="1463769"/>
            <a:ext cx="2058799" cy="13475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9" y="1463770"/>
            <a:ext cx="2063931" cy="135781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121" y="1463769"/>
            <a:ext cx="1998215" cy="1357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10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9" y="300999"/>
            <a:ext cx="5337355" cy="851984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accent1"/>
                </a:solidFill>
                <a:cs typeface="B Titr" panose="00000700000000000000" pitchFamily="2" charset="-78"/>
              </a:rPr>
              <a:t>چالش های صادرات استان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0875" y="93262"/>
            <a:ext cx="1298577" cy="121629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1802674" y="1657895"/>
            <a:ext cx="10136778" cy="50302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985554" y="1309558"/>
            <a:ext cx="9953898" cy="52349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985554" y="1360720"/>
            <a:ext cx="960618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>
                <a:cs typeface="B Titr" panose="00000700000000000000" pitchFamily="2" charset="-78"/>
              </a:rPr>
              <a:t>محصولات غالباً به‌صورت خام یا فله‌ای صادر می‌شوند و ارزش افزوده کافی </a:t>
            </a:r>
            <a:r>
              <a:rPr lang="fa-IR" dirty="0" smtClean="0">
                <a:cs typeface="B Titr" panose="00000700000000000000" pitchFamily="2" charset="-78"/>
              </a:rPr>
              <a:t>ندارند.</a:t>
            </a:r>
            <a:endParaRPr lang="fa-IR" dirty="0">
              <a:cs typeface="B Titr" panose="00000700000000000000" pitchFamily="2" charset="-78"/>
            </a:endParaRPr>
          </a:p>
          <a:p>
            <a:pPr marL="285750" lvl="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cs typeface="B Titr" panose="00000700000000000000" pitchFamily="2" charset="-78"/>
              </a:rPr>
              <a:t>بسیاری </a:t>
            </a:r>
            <a:r>
              <a:rPr lang="fa-IR" dirty="0">
                <a:cs typeface="B Titr" panose="00000700000000000000" pitchFamily="2" charset="-78"/>
              </a:rPr>
              <a:t>از واحدهای کوچک و متوسط فاقد دانش و زیرساخت لازم برای ورود به بازارهای بین‌المللی </a:t>
            </a:r>
            <a:r>
              <a:rPr lang="fa-IR" dirty="0" smtClean="0">
                <a:cs typeface="B Titr" panose="00000700000000000000" pitchFamily="2" charset="-78"/>
              </a:rPr>
              <a:t>هستند.</a:t>
            </a:r>
            <a:endParaRPr lang="fa-IR" dirty="0">
              <a:cs typeface="B Titr" panose="00000700000000000000" pitchFamily="2" charset="-78"/>
            </a:endParaRPr>
          </a:p>
          <a:p>
            <a:pPr marL="285750" lvl="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cs typeface="B Titr" panose="00000700000000000000" pitchFamily="2" charset="-78"/>
              </a:rPr>
              <a:t>شبکه‌های </a:t>
            </a:r>
            <a:r>
              <a:rPr lang="fa-IR" dirty="0">
                <a:cs typeface="B Titr" panose="00000700000000000000" pitchFamily="2" charset="-78"/>
              </a:rPr>
              <a:t>بازاریابی و فروش خارجی برای استان وجود ندارد و برندهای صادراتی ضعیف </a:t>
            </a:r>
            <a:r>
              <a:rPr lang="fa-IR" dirty="0" smtClean="0">
                <a:cs typeface="B Titr" panose="00000700000000000000" pitchFamily="2" charset="-78"/>
              </a:rPr>
              <a:t>هستند.</a:t>
            </a:r>
            <a:endParaRPr lang="fa-IR" dirty="0">
              <a:cs typeface="B Titr" panose="00000700000000000000" pitchFamily="2" charset="-78"/>
            </a:endParaRPr>
          </a:p>
          <a:p>
            <a:pPr marL="285750" lvl="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cs typeface="B Titr" panose="00000700000000000000" pitchFamily="2" charset="-78"/>
              </a:rPr>
              <a:t>فرآیندهای </a:t>
            </a:r>
            <a:r>
              <a:rPr lang="fa-IR" dirty="0">
                <a:cs typeface="B Titr" panose="00000700000000000000" pitchFamily="2" charset="-78"/>
              </a:rPr>
              <a:t>گمرکی، بانکی و لجستیکی، مشکلات متعددی برای تولیدکنندگان ایجاد می‌کنند و نیازمند </a:t>
            </a:r>
            <a:r>
              <a:rPr lang="fa-IR" dirty="0" smtClean="0">
                <a:cs typeface="B Titr" panose="00000700000000000000" pitchFamily="2" charset="-78"/>
              </a:rPr>
              <a:t>تسهیل‌گری </a:t>
            </a:r>
            <a:r>
              <a:rPr lang="fa-IR" dirty="0">
                <a:cs typeface="B Titr" panose="00000700000000000000" pitchFamily="2" charset="-78"/>
              </a:rPr>
              <a:t>و هماهنگی است.</a:t>
            </a:r>
            <a:endParaRPr lang="en-US" dirty="0">
              <a:cs typeface="B Titr" panose="00000700000000000000" pitchFamily="2" charset="-78"/>
            </a:endParaRPr>
          </a:p>
          <a:p>
            <a:pPr algn="just" rtl="1">
              <a:lnSpc>
                <a:spcPct val="150000"/>
              </a:lnSpc>
            </a:pPr>
            <a:r>
              <a:rPr lang="fa-IR" dirty="0">
                <a:cs typeface="B Titr" panose="00000700000000000000" pitchFamily="2" charset="-78"/>
              </a:rPr>
              <a:t>جدول ذیل نشان </a:t>
            </a:r>
            <a:r>
              <a:rPr lang="fa-IR" dirty="0" smtClean="0">
                <a:cs typeface="B Titr" panose="00000700000000000000" pitchFamily="2" charset="-78"/>
              </a:rPr>
              <a:t>می‌دهد </a:t>
            </a:r>
            <a:r>
              <a:rPr lang="fa-IR" dirty="0">
                <a:cs typeface="B Titr" panose="00000700000000000000" pitchFamily="2" charset="-78"/>
              </a:rPr>
              <a:t>که میزان صادرات استان در چهار ماهه نخست سال 1404 نسبت به مدت مشابه سال گذشته کاهش قابل توجهی داشته است: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038114"/>
              </p:ext>
            </p:extLst>
          </p:nvPr>
        </p:nvGraphicFramePr>
        <p:xfrm>
          <a:off x="2514102" y="4518116"/>
          <a:ext cx="8896802" cy="1763103"/>
        </p:xfrm>
        <a:graphic>
          <a:graphicData uri="http://schemas.openxmlformats.org/drawingml/2006/table">
            <a:tbl>
              <a:tblPr rtl="1" firstRow="1" firstCol="1" bandRow="1">
                <a:tableStyleId>{BC89EF96-8CEA-46FF-86C4-4CE0E7609802}</a:tableStyleId>
              </a:tblPr>
              <a:tblGrid>
                <a:gridCol w="1629173">
                  <a:extLst>
                    <a:ext uri="{9D8B030D-6E8A-4147-A177-3AD203B41FA5}">
                      <a16:colId xmlns:a16="http://schemas.microsoft.com/office/drawing/2014/main" val="1536793371"/>
                    </a:ext>
                  </a:extLst>
                </a:gridCol>
                <a:gridCol w="1335112">
                  <a:extLst>
                    <a:ext uri="{9D8B030D-6E8A-4147-A177-3AD203B41FA5}">
                      <a16:colId xmlns:a16="http://schemas.microsoft.com/office/drawing/2014/main" val="1943949939"/>
                    </a:ext>
                  </a:extLst>
                </a:gridCol>
                <a:gridCol w="1601543">
                  <a:extLst>
                    <a:ext uri="{9D8B030D-6E8A-4147-A177-3AD203B41FA5}">
                      <a16:colId xmlns:a16="http://schemas.microsoft.com/office/drawing/2014/main" val="2792445753"/>
                    </a:ext>
                  </a:extLst>
                </a:gridCol>
                <a:gridCol w="1364716">
                  <a:extLst>
                    <a:ext uri="{9D8B030D-6E8A-4147-A177-3AD203B41FA5}">
                      <a16:colId xmlns:a16="http://schemas.microsoft.com/office/drawing/2014/main" val="95650145"/>
                    </a:ext>
                  </a:extLst>
                </a:gridCol>
                <a:gridCol w="1483129">
                  <a:extLst>
                    <a:ext uri="{9D8B030D-6E8A-4147-A177-3AD203B41FA5}">
                      <a16:colId xmlns:a16="http://schemas.microsoft.com/office/drawing/2014/main" val="692887725"/>
                    </a:ext>
                  </a:extLst>
                </a:gridCol>
                <a:gridCol w="1483129">
                  <a:extLst>
                    <a:ext uri="{9D8B030D-6E8A-4147-A177-3AD203B41FA5}">
                      <a16:colId xmlns:a16="http://schemas.microsoft.com/office/drawing/2014/main" val="2219481491"/>
                    </a:ext>
                  </a:extLst>
                </a:gridCol>
              </a:tblGrid>
              <a:tr h="106338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 dirty="0">
                          <a:effectLst/>
                        </a:rPr>
                        <a:t>1403-ارزش هزار دلار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>
                          <a:effectLst/>
                        </a:rPr>
                        <a:t>1403-وزن تن</a:t>
                      </a:r>
                      <a:endParaRPr lang="en-US" sz="1400" kern="10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 dirty="0">
                          <a:effectLst/>
                        </a:rPr>
                        <a:t>1404-ارزش هزار دلار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 dirty="0">
                          <a:effectLst/>
                        </a:rPr>
                        <a:t>1404-وزن تن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 dirty="0">
                          <a:effectLst/>
                        </a:rPr>
                        <a:t>درصد تغییرات ارزشی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00" dirty="0">
                          <a:effectLst/>
                        </a:rPr>
                        <a:t>درصد تغییرات وزنی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6034"/>
                  </a:ext>
                </a:extLst>
              </a:tr>
              <a:tr h="69971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100" dirty="0" smtClean="0">
                          <a:effectLst/>
                        </a:rPr>
                        <a:t>35/101327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0" dirty="0" smtClean="0">
                          <a:effectLst/>
                        </a:rPr>
                        <a:t>11/152662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0" dirty="0" smtClean="0">
                          <a:effectLst/>
                        </a:rPr>
                        <a:t>24/63204</a:t>
                      </a:r>
                      <a:endParaRPr lang="en-US" sz="1400" b="1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0" dirty="0" smtClean="0">
                          <a:effectLst/>
                        </a:rPr>
                        <a:t>46/89209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0" dirty="0" smtClean="0">
                          <a:effectLst/>
                        </a:rPr>
                        <a:t>62/37-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kern="0" dirty="0" smtClean="0">
                          <a:effectLst/>
                        </a:rPr>
                        <a:t>56/41-</a:t>
                      </a:r>
                      <a:endParaRPr lang="en-US" sz="1400" kern="100" dirty="0">
                        <a:effectLst/>
                        <a:latin typeface="Aptos"/>
                        <a:ea typeface="Aptos"/>
                        <a:cs typeface="B Titr" panose="00000700000000000000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151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36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8182" y="515806"/>
            <a:ext cx="3911281" cy="570048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accent1"/>
                </a:solidFill>
                <a:cs typeface="B Titr" panose="00000700000000000000" pitchFamily="2" charset="-78"/>
              </a:rPr>
              <a:t>اقدامات آژانس تجارت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90904" y="30120"/>
            <a:ext cx="1298577" cy="121629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1380353" y="1367790"/>
            <a:ext cx="10280469" cy="5376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1698171" y="1246416"/>
            <a:ext cx="9962651" cy="5337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98171" y="1586239"/>
            <a:ext cx="964202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بهینه سازی  زنجیره ارزش و  بهره‌برداری از قابلیت‌ها و منابع  و در دسترس استان.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اتصال زنجیره تولید و توزیع محصولات و خدمات به بازارهای خارجی.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جذب سرمایه و </a:t>
            </a: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تأمین 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مالی و مولد سازی منابع در جهت سودآوری.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لابی گری تجاری  برای شتاب </a:t>
            </a: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دهی، تسهیلگری، 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تجاری‌سازی و بازارسازی محصولات.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برندسازی محصولات منطقه زاگرس در کشور هدف.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تبلیغ، ترویج و فروش محصولات در شبکه‌های اجتماعی و مارکت </a:t>
            </a: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پلیس‌های </a:t>
            </a: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محلی.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کمک به  دیپلماسی اقتصادی و بازرگانی </a:t>
            </a: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ملی.</a:t>
            </a:r>
            <a:endParaRPr lang="en-US" sz="2000" dirty="0">
              <a:cs typeface="B Titr" panose="00000700000000000000" pitchFamily="2" charset="-78"/>
            </a:endParaRPr>
          </a:p>
          <a:p>
            <a:pPr marL="342900" marR="0" lvl="0" indent="-342900" algn="just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"/>
            </a:pPr>
            <a:r>
              <a:rPr lang="fa-IR" sz="2000" dirty="0">
                <a:latin typeface="Calibri" panose="020F0502020204030204" pitchFamily="34" charset="0"/>
                <a:ea typeface="Calibri" panose="020F0502020204030204" pitchFamily="34" charset="0"/>
                <a:cs typeface="B Titr" panose="00000700000000000000" pitchFamily="2" charset="-78"/>
              </a:rPr>
              <a:t>برگزاری دوره‌های عالی تخصصی آموزشی و مشاوره برای توانمند سازی تولید کنندگان و تربیت سفیران و به هم رسانان محصول.</a:t>
            </a:r>
            <a:endParaRPr lang="en-US" sz="2000" dirty="0"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898087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920" y="944883"/>
            <a:ext cx="4153988" cy="851984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خلاصه طرح و  برنامه </a:t>
            </a:r>
            <a:r>
              <a:rPr lang="fa-IR" sz="2800" dirty="0" smtClean="0">
                <a:solidFill>
                  <a:schemeClr val="accent1"/>
                </a:solidFill>
                <a:cs typeface="B Titr" panose="00000700000000000000" pitchFamily="2" charset="-78"/>
              </a:rPr>
              <a:t>اجرایی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23" y="336735"/>
            <a:ext cx="1298577" cy="121629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1645920" y="2153947"/>
            <a:ext cx="10136776" cy="44094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011679" y="1910111"/>
            <a:ext cx="9771017" cy="44921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74964" y="2535940"/>
            <a:ext cx="9444446" cy="2867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rtl="1" fontAlgn="base">
              <a:lnSpc>
                <a:spcPct val="150000"/>
              </a:lnSpc>
              <a:spcBef>
                <a:spcPts val="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عنوان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پیمانکار انتخاب کرده است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.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 یک شرکت حقوقی،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مستقل، انتفاعی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و متخصص در تجارت خارجی به عنوان پیمانکار اتاق اقدام به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تأسیس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آژانس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می‌نماید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en-US" dirty="0">
              <a:cs typeface="B Titr" panose="00000700000000000000" pitchFamily="2" charset="-78"/>
            </a:endParaRPr>
          </a:p>
          <a:p>
            <a:pPr marL="342900" marR="0" lvl="0" indent="-342900" algn="just" rtl="1" fontAlgn="base">
              <a:lnSpc>
                <a:spcPct val="150000"/>
              </a:lnSpc>
              <a:spcBef>
                <a:spcPts val="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آژانس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مسئولیت‌های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خود را در قالب توافقات و قرارداد منعقد شده به اجرا درآورده و گزارش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فعالیت‌های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خود را در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دوره‌های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مشخص به اطلاع ذینفعان </a:t>
            </a: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می‌رساند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.</a:t>
            </a:r>
            <a:endParaRPr lang="en-US" dirty="0">
              <a:cs typeface="B Titr" panose="00000700000000000000" pitchFamily="2" charset="-78"/>
            </a:endParaRPr>
          </a:p>
          <a:p>
            <a:pPr marL="342900" marR="0" lvl="0" indent="-342900" algn="just" rtl="1" fontAlgn="base">
              <a:lnSpc>
                <a:spcPct val="150000"/>
              </a:lnSpc>
              <a:spcBef>
                <a:spcPts val="0"/>
              </a:spcBef>
              <a:spcAft>
                <a:spcPts val="1125"/>
              </a:spcAft>
              <a:buFont typeface="Wingdings" panose="05000000000000000000" pitchFamily="2" charset="2"/>
              <a:buChar char="q"/>
            </a:pPr>
            <a:r>
              <a:rPr lang="fa-IR" dirty="0" smtClean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مسئولیت اتاق هدایت، حمایت و نظارت بر عملکرد آژانس است و هیچگونه رابطه مالی و سهامی با آن ندارد و صرفاً به دلیل تجربه و تعهد و سایر شاخص‌های حرفه‌ای، آن را به </a:t>
            </a:r>
            <a:r>
              <a:rPr lang="fa-IR" dirty="0">
                <a:latin typeface="web_Yekan"/>
                <a:ea typeface="Calibri" panose="020F0502020204030204" pitchFamily="34" charset="0"/>
                <a:cs typeface="B Titr" panose="00000700000000000000" pitchFamily="2" charset="-78"/>
              </a:rPr>
              <a:t>عنوان پیمانکار انتخاب کرده است.</a:t>
            </a:r>
            <a:endParaRPr lang="en-US" dirty="0">
              <a:effectLst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606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9220" y="148410"/>
            <a:ext cx="1298577" cy="101614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ounded Rectangle 3"/>
          <p:cNvSpPr/>
          <p:nvPr/>
        </p:nvSpPr>
        <p:spPr>
          <a:xfrm>
            <a:off x="1469570" y="1564855"/>
            <a:ext cx="10293531" cy="51233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854926" y="1293223"/>
            <a:ext cx="9908175" cy="525126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72885" y="1485753"/>
            <a:ext cx="9065623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b="1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  </a:t>
            </a:r>
            <a:r>
              <a:rPr lang="fa-IR" b="1" dirty="0" smtClean="0">
                <a:solidFill>
                  <a:schemeClr val="accent1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چشم‌انداز </a:t>
            </a:r>
            <a:r>
              <a:rPr lang="fa-IR" b="1" dirty="0">
                <a:solidFill>
                  <a:schemeClr val="accent1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 </a:t>
            </a:r>
            <a:r>
              <a:rPr lang="fa-IR" b="1" dirty="0" smtClean="0">
                <a:solidFill>
                  <a:schemeClr val="accent1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مأموریت</a:t>
            </a:r>
            <a:endParaRPr lang="en-US" sz="1400" dirty="0">
              <a:solidFill>
                <a:schemeClr val="accent1"/>
              </a:solidFill>
              <a:latin typeface="Aptos"/>
              <a:ea typeface="Aptos"/>
              <a:cs typeface="B Titr" panose="00000700000000000000" pitchFamily="2" charset="-78"/>
            </a:endParaRP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چشم‌انداز: تبدیل شدن به موتور محرکه توسعه صادرات غیرنفتی منطقه زاگرس  و تسهیل حضور پایدار محصولات و خدمات ایرانی در بازارهای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جهانی</a:t>
            </a:r>
            <a:endParaRPr lang="fa-IR" sz="1400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مأموریت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ارائه خدمات جامع تجاری، مدیریت زنجیره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تأمین، اطلاعاتی، مشاوره‌ای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 مالی به بنگاه‌های ایرانی برای ورود و نفوذ در بازارهای هدف صادراتی</a:t>
            </a:r>
            <a:endParaRPr lang="en-US" sz="1400" dirty="0">
              <a:latin typeface="Aptos"/>
              <a:ea typeface="Aptos"/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</a:pPr>
            <a:endParaRPr lang="en-US" sz="1400" dirty="0">
              <a:latin typeface="Aptos"/>
              <a:ea typeface="Aptos"/>
              <a:cs typeface="B Titr" panose="00000700000000000000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fa-IR" b="1" dirty="0">
                <a:solidFill>
                  <a:schemeClr val="accent1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اهداف اصلی</a:t>
            </a:r>
            <a:endParaRPr lang="en-US" sz="1400" dirty="0">
              <a:solidFill>
                <a:schemeClr val="accent1"/>
              </a:solidFill>
              <a:latin typeface="Aptos"/>
              <a:ea typeface="Aptos"/>
              <a:cs typeface="B Titr" panose="00000700000000000000" pitchFamily="2" charset="-78"/>
            </a:endParaRP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افزایش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حجم صادرات غیرنفتی با تمرکز بر محصولات با ارزش افزوده بالا در منطقه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زاگرس</a:t>
            </a: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ایجاد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شبکه‌های تجاری بین‌المللی برای اتصال تولیدکنندگان زاگرس به بازارهای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هدف</a:t>
            </a:r>
            <a:endParaRPr lang="fa-IR" sz="1400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ارائه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خدمات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آموزشی، مشاوره‌ای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، مالی و لجستیکی برای کاهش ریسک‌های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صادراتی</a:t>
            </a:r>
            <a:endParaRPr lang="fa-IR" sz="1400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just" rtl="1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fa-IR" kern="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تقویت </a:t>
            </a:r>
            <a:r>
              <a:rPr lang="fa-IR" kern="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برند ملی و </a:t>
            </a:r>
            <a:r>
              <a:rPr lang="fa-IR" kern="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منطقه‌ای </a:t>
            </a:r>
            <a:r>
              <a:rPr lang="fa-IR" kern="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در بازارهای جهانی</a:t>
            </a:r>
            <a:endParaRPr lang="en-US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60806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183" y="78376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2050869" y="2037806"/>
            <a:ext cx="9731829" cy="44474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916783" y="703352"/>
            <a:ext cx="3299549" cy="7004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 ساختار سازمانی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403567" y="1704252"/>
            <a:ext cx="9379131" cy="452673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501537" y="2142309"/>
            <a:ext cx="88304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اطلاعات و تحقیقات بازار: تحلیل بازارهای هدف، شناسایی فرصت‌ها و ارائه گزارش‌های تخصصی</a:t>
            </a:r>
            <a:r>
              <a:rPr lang="en-US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fa-IR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توسعه تجارت و بازاریابی: طراحی استراتژی‌های بازاریابی بین‌المللی و تبلیغات</a:t>
            </a:r>
            <a:r>
              <a:rPr lang="en-US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fa-IR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لجستیک و زنجیره تأمین: هماهنگی حمل‌ونقل، انبارداری و گمرک</a:t>
            </a:r>
            <a:r>
              <a:rPr lang="en-US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fa-IR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مالی و سرمایه‌گذاری: تأمین مالی صادراتی، ارائه ضمانت‌نامه‌ها و جذب سرمایه‌گذار</a:t>
            </a:r>
            <a:r>
              <a:rPr lang="en-US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fa-IR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آموزش و توسعه: آموزش بنگاه‌های کوچک و متوسط</a:t>
            </a:r>
            <a:r>
              <a:rPr lang="en-US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 (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SMEs</a:t>
            </a:r>
            <a:r>
              <a:rPr lang="en-US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)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برای ورود به بازارهای جهانی</a:t>
            </a:r>
            <a:r>
              <a:rPr lang="en-US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fa-IR" dirty="0" smtClean="0">
              <a:latin typeface="Aptos"/>
              <a:ea typeface="Times New Roman" panose="02020603050405020304" pitchFamily="18" charset="0"/>
              <a:cs typeface="B Titr" panose="00000700000000000000" pitchFamily="2" charset="-78"/>
            </a:endParaRP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واحد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فناوری و دیجیتال: ایجاد پلتفرم دیجیتال برای فروش به خریداران خارجی</a:t>
            </a:r>
            <a:r>
              <a:rPr lang="en-US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en-US" dirty="0">
              <a:effectLst/>
              <a:latin typeface="Aptos"/>
              <a:ea typeface="Aptos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66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7183" y="78376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874519" y="1606731"/>
            <a:ext cx="9402581" cy="50814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991734" y="546765"/>
            <a:ext cx="3299549" cy="6522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 اقدامات کلیدی</a:t>
            </a:r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165329" y="1443659"/>
            <a:ext cx="9200106" cy="49377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350136" y="1930539"/>
            <a:ext cx="88304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تحقیقات بازار: جمع‌آوری داده‌های دقیق از بازارهای هدف (مثل تقاضا، رقبا، و مقررات).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شبکه‌سازی تجاری: ایجاد ارتباط با اتاق‌های بازرگانی، شرکت‌های خارجی و سازمان‌های بین‌المللی.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تأمین مالی صادراتی: همکاری با بانک‌ها و صندوق‌های ضمانت صادرات برای دریافت تسهیلات و بیمه.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لجستیک و حمل‌ونقل: مدیریت زنجیره تأمین از تولید تا تحویل به مشتری خارجی.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حقوقی و گمرکی: عقد قراردادهای بین‌المللی و رفع موانع گمرکی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و اخذ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مجوزهای محلی.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برندسازی و بازاریابی: طراحی کمپین‌های تبلیغاتی و حضور در نمایشگاه‌های بین‌المللی.</a:t>
            </a:r>
          </a:p>
          <a:p>
            <a:pPr marL="285750" indent="-285750" algn="r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پلتفرم دیجیتال: حضور در مارکت 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پلیس‌های </a:t>
            </a:r>
            <a:r>
              <a:rPr lang="fa-IR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خارجی</a:t>
            </a:r>
            <a:r>
              <a:rPr lang="fa-IR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.</a:t>
            </a:r>
            <a:endParaRPr lang="en-US" dirty="0">
              <a:effectLst/>
              <a:latin typeface="Aptos"/>
              <a:ea typeface="Aptos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85520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618" y="329130"/>
            <a:ext cx="1559834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ounded Rectangle 4"/>
          <p:cNvSpPr/>
          <p:nvPr/>
        </p:nvSpPr>
        <p:spPr>
          <a:xfrm>
            <a:off x="1874519" y="2207623"/>
            <a:ext cx="9402581" cy="403642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6765382" y="1056496"/>
            <a:ext cx="3299549" cy="94073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 rtl="1"/>
            <a:r>
              <a:rPr lang="fa-IR" sz="2800" dirty="0">
                <a:solidFill>
                  <a:schemeClr val="accent1"/>
                </a:solidFill>
                <a:cs typeface="B Titr" panose="00000700000000000000" pitchFamily="2" charset="-78"/>
              </a:rPr>
              <a:t> مزیت‌های رقابتی</a:t>
            </a:r>
          </a:p>
          <a:p>
            <a:pPr algn="r" rtl="1"/>
            <a:endParaRPr lang="en-US" sz="2800" dirty="0">
              <a:solidFill>
                <a:schemeClr val="accent1"/>
              </a:solidFill>
              <a:cs typeface="B Titr" panose="00000700000000000000" pitchFamily="2" charset="-78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165329" y="2061167"/>
            <a:ext cx="9200106" cy="390855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446609" y="2335487"/>
            <a:ext cx="8830491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شبکه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گسترده و نفوذ محلی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تمرکز بر</a:t>
            </a:r>
            <a:r>
              <a:rPr lang="en-US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SMEs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حمایت 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از بنگاه‌های کوچک و متوسط که پتانسیل صادراتی دارند اما منابع محدودی دارند.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انعطاف‌پذیری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ارائه خدمات متناسب با نیازهای هر صنعت (کشاورزی، صنایع دستی، معدنی).</a:t>
            </a:r>
          </a:p>
          <a:p>
            <a:pPr marL="285750" indent="-285750" algn="just" rtl="1">
              <a:lnSpc>
                <a:spcPct val="200000"/>
              </a:lnSpc>
              <a:buFont typeface="Wingdings" panose="05000000000000000000" pitchFamily="2" charset="2"/>
              <a:buChar char="q"/>
            </a:pPr>
            <a:r>
              <a:rPr lang="fa-IR" sz="2000" dirty="0" smtClean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حمایت</a:t>
            </a:r>
            <a:r>
              <a:rPr lang="fa-IR" sz="2000" dirty="0">
                <a:solidFill>
                  <a:srgbClr val="000000"/>
                </a:solidFill>
                <a:latin typeface="Google Sans Text"/>
                <a:ea typeface="Times New Roman" panose="02020603050405020304" pitchFamily="18" charset="0"/>
                <a:cs typeface="B Titr" panose="00000700000000000000" pitchFamily="2" charset="-78"/>
              </a:rPr>
              <a:t>: ترکیب حمایت‌های اتاق با چابکی و انعطاف بخش خصوصی</a:t>
            </a:r>
          </a:p>
        </p:txBody>
      </p:sp>
    </p:spTree>
    <p:extLst>
      <p:ext uri="{BB962C8B-B14F-4D97-AF65-F5344CB8AC3E}">
        <p14:creationId xmlns:p14="http://schemas.microsoft.com/office/powerpoint/2010/main" val="291566721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422</TotalTime>
  <Words>1111</Words>
  <Application>Microsoft Office PowerPoint</Application>
  <PresentationFormat>Widescreen</PresentationFormat>
  <Paragraphs>127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5" baseType="lpstr">
      <vt:lpstr>Aptos</vt:lpstr>
      <vt:lpstr>Arial</vt:lpstr>
      <vt:lpstr>B Titr</vt:lpstr>
      <vt:lpstr>Calibri</vt:lpstr>
      <vt:lpstr>Century Gothic</vt:lpstr>
      <vt:lpstr>Google Sans Text</vt:lpstr>
      <vt:lpstr>Tahoma</vt:lpstr>
      <vt:lpstr>Times New Roman</vt:lpstr>
      <vt:lpstr>web_Yekan</vt:lpstr>
      <vt:lpstr>Wingdings</vt:lpstr>
      <vt:lpstr>Wingdings 3</vt:lpstr>
      <vt:lpstr>Wisp</vt:lpstr>
      <vt:lpstr>گزارش آژانس تجارت</vt:lpstr>
      <vt:lpstr>PowerPoint Presentation</vt:lpstr>
      <vt:lpstr>چالش های صادرات استان</vt:lpstr>
      <vt:lpstr>اقدامات آژانس تجارت</vt:lpstr>
      <vt:lpstr>خلاصه طرح و  برنامه اجرایی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L.yarahmadi</dc:creator>
  <cp:lastModifiedBy>L.yarahmadi</cp:lastModifiedBy>
  <cp:revision>93</cp:revision>
  <dcterms:created xsi:type="dcterms:W3CDTF">2025-08-25T04:46:12Z</dcterms:created>
  <dcterms:modified xsi:type="dcterms:W3CDTF">2025-09-06T13:11:33Z</dcterms:modified>
</cp:coreProperties>
</file>