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3" r:id="rId3"/>
    <p:sldId id="261" r:id="rId4"/>
    <p:sldId id="264" r:id="rId5"/>
    <p:sldId id="265" r:id="rId6"/>
    <p:sldId id="266" r:id="rId7"/>
    <p:sldId id="267" r:id="rId8"/>
    <p:sldId id="268" r:id="rId9"/>
    <p:sldId id="269" r:id="rId10"/>
    <p:sldId id="270" r:id="rId11"/>
    <p:sldId id="271" r:id="rId12"/>
    <p:sldId id="272" r:id="rId13"/>
    <p:sldId id="279" r:id="rId14"/>
    <p:sldId id="280" r:id="rId15"/>
    <p:sldId id="281" r:id="rId16"/>
    <p:sldId id="282" r:id="rId17"/>
    <p:sldId id="283" r:id="rId18"/>
    <p:sldId id="284"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CE83309-182D-4EA1-A6B3-2AC759584E22}" type="datetimeFigureOut">
              <a:rPr lang="en-GB" smtClean="0"/>
              <a:t>20/11/2024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6778781-81EC-4708-9152-DAD3DAABC16C}" type="slidenum">
              <a:rPr lang="en-GB" smtClean="0"/>
              <a:t>‹#›</a:t>
            </a:fld>
            <a:endParaRPr lang="en-GB"/>
          </a:p>
        </p:txBody>
      </p:sp>
    </p:spTree>
    <p:extLst>
      <p:ext uri="{BB962C8B-B14F-4D97-AF65-F5344CB8AC3E}">
        <p14:creationId xmlns:p14="http://schemas.microsoft.com/office/powerpoint/2010/main" val="102448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E83309-182D-4EA1-A6B3-2AC759584E22}" type="datetimeFigureOut">
              <a:rPr lang="en-GB" smtClean="0"/>
              <a:t>20/11/2024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3030079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E83309-182D-4EA1-A6B3-2AC759584E22}" type="datetimeFigureOut">
              <a:rPr lang="en-GB" smtClean="0"/>
              <a:t>20/11/2024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186806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E83309-182D-4EA1-A6B3-2AC759584E22}" type="datetimeFigureOut">
              <a:rPr lang="en-GB" smtClean="0"/>
              <a:t>20/11/2024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2608760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2CE83309-182D-4EA1-A6B3-2AC759584E22}" type="datetimeFigureOut">
              <a:rPr lang="en-GB" smtClean="0"/>
              <a:t>20/11/2024</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6778781-81EC-4708-9152-DAD3DAABC16C}" type="slidenum">
              <a:rPr lang="en-GB" smtClean="0"/>
              <a:t>‹#›</a:t>
            </a:fld>
            <a:endParaRPr lang="en-GB"/>
          </a:p>
        </p:txBody>
      </p:sp>
    </p:spTree>
    <p:extLst>
      <p:ext uri="{BB962C8B-B14F-4D97-AF65-F5344CB8AC3E}">
        <p14:creationId xmlns:p14="http://schemas.microsoft.com/office/powerpoint/2010/main" val="367360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CE83309-182D-4EA1-A6B3-2AC759584E22}" type="datetimeFigureOut">
              <a:rPr lang="en-GB" smtClean="0"/>
              <a:t>20/11/2024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28972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E83309-182D-4EA1-A6B3-2AC759584E22}" type="datetimeFigureOut">
              <a:rPr lang="en-GB" smtClean="0"/>
              <a:t>20/11/2024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321914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CE83309-182D-4EA1-A6B3-2AC759584E22}" type="datetimeFigureOut">
              <a:rPr lang="en-GB" smtClean="0"/>
              <a:t>20/11/2024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40675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E83309-182D-4EA1-A6B3-2AC759584E22}" type="datetimeFigureOut">
              <a:rPr lang="en-GB" smtClean="0"/>
              <a:t>20/11/2024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59986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CE83309-182D-4EA1-A6B3-2AC759584E22}" type="datetimeFigureOut">
              <a:rPr lang="en-GB" smtClean="0"/>
              <a:t>20/11/2024</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3968396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CE83309-182D-4EA1-A6B3-2AC759584E22}" type="datetimeFigureOut">
              <a:rPr lang="en-GB" smtClean="0"/>
              <a:t>20/11/2024</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6778781-81EC-4708-9152-DAD3DAABC16C}" type="slidenum">
              <a:rPr lang="en-GB" smtClean="0"/>
              <a:t>‹#›</a:t>
            </a:fld>
            <a:endParaRPr lang="en-GB"/>
          </a:p>
        </p:txBody>
      </p:sp>
    </p:spTree>
    <p:extLst>
      <p:ext uri="{BB962C8B-B14F-4D97-AF65-F5344CB8AC3E}">
        <p14:creationId xmlns:p14="http://schemas.microsoft.com/office/powerpoint/2010/main" val="3466517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CE83309-182D-4EA1-A6B3-2AC759584E22}" type="datetimeFigureOut">
              <a:rPr lang="en-GB" smtClean="0"/>
              <a:t>20/11/2024</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6778781-81EC-4708-9152-DAD3DAABC16C}" type="slidenum">
              <a:rPr lang="en-GB" smtClean="0"/>
              <a:t>‹#›</a:t>
            </a:fld>
            <a:endParaRPr lang="en-GB"/>
          </a:p>
        </p:txBody>
      </p:sp>
    </p:spTree>
    <p:extLst>
      <p:ext uri="{BB962C8B-B14F-4D97-AF65-F5344CB8AC3E}">
        <p14:creationId xmlns:p14="http://schemas.microsoft.com/office/powerpoint/2010/main" val="8522620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5647" y="1722680"/>
            <a:ext cx="9966960" cy="3035808"/>
          </a:xfrm>
        </p:spPr>
        <p:txBody>
          <a:bodyPr/>
          <a:lstStyle/>
          <a:p>
            <a:pPr algn="ctr" rtl="1"/>
            <a:r>
              <a:rPr lang="fa-IR" sz="6000" dirty="0" smtClean="0">
                <a:cs typeface="B Titr" panose="00000700000000000000" pitchFamily="2" charset="-78"/>
              </a:rPr>
              <a:t>اهم موضوعات بررسی شده در شورای گفتگوی دولت و بخش خصوصی</a:t>
            </a:r>
            <a:br>
              <a:rPr lang="fa-IR" sz="6000" dirty="0" smtClean="0">
                <a:cs typeface="B Titr" panose="00000700000000000000" pitchFamily="2" charset="-78"/>
              </a:rPr>
            </a:br>
            <a:r>
              <a:rPr lang="fa-IR" sz="3200" dirty="0" smtClean="0">
                <a:cs typeface="B Titr" panose="00000700000000000000" pitchFamily="2" charset="-78"/>
              </a:rPr>
              <a:t>(</a:t>
            </a:r>
            <a:r>
              <a:rPr lang="fa-IR" sz="2800" dirty="0" smtClean="0">
                <a:cs typeface="B Titr" panose="00000700000000000000" pitchFamily="2" charset="-78"/>
              </a:rPr>
              <a:t>از </a:t>
            </a:r>
            <a:r>
              <a:rPr lang="fa-IR" sz="2800" dirty="0">
                <a:cs typeface="B Titr" panose="00000700000000000000" pitchFamily="2" charset="-78"/>
              </a:rPr>
              <a:t>ابتدای 1402 تا </a:t>
            </a:r>
            <a:r>
              <a:rPr lang="fa-IR" sz="2800" dirty="0" smtClean="0">
                <a:cs typeface="B Titr" panose="00000700000000000000" pitchFamily="2" charset="-78"/>
              </a:rPr>
              <a:t>کنون)</a:t>
            </a:r>
            <a:r>
              <a:rPr lang="en-GB" sz="6000" dirty="0">
                <a:cs typeface="B Titr" panose="00000700000000000000" pitchFamily="2" charset="-78"/>
              </a:rPr>
              <a:t/>
            </a:r>
            <a:br>
              <a:rPr lang="en-GB" sz="6000" dirty="0">
                <a:cs typeface="B Titr" panose="00000700000000000000" pitchFamily="2" charset="-78"/>
              </a:rPr>
            </a:br>
            <a:endParaRPr lang="en-GB" sz="6000" dirty="0">
              <a:cs typeface="B Titr" panose="00000700000000000000" pitchFamily="2"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18209" y="4395307"/>
            <a:ext cx="2505187" cy="2121722"/>
          </a:xfrm>
          <a:prstGeom prst="rect">
            <a:avLst/>
          </a:prstGeom>
        </p:spPr>
      </p:pic>
      <p:sp>
        <p:nvSpPr>
          <p:cNvPr id="6" name="Oval 5"/>
          <p:cNvSpPr/>
          <p:nvPr/>
        </p:nvSpPr>
        <p:spPr>
          <a:xfrm>
            <a:off x="9606577" y="4056385"/>
            <a:ext cx="1263756" cy="11718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932756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1080" y="1698363"/>
            <a:ext cx="6711696" cy="2842708"/>
          </a:xfrm>
        </p:spPr>
        <p:txBody>
          <a:bodyPr>
            <a:normAutofit/>
          </a:bodyPr>
          <a:lstStyle/>
          <a:p>
            <a:pPr lvl="0" algn="just" rtl="1"/>
            <a:endParaRPr lang="fa-IR" sz="2400" dirty="0" smtClean="0">
              <a:cs typeface="B Badr" panose="00000400000000000000" pitchFamily="2" charset="-78"/>
            </a:endParaRPr>
          </a:p>
          <a:p>
            <a:pPr marL="0" lvl="0" indent="0" algn="just" rtl="1">
              <a:buNone/>
            </a:pPr>
            <a:r>
              <a:rPr lang="fa-IR" sz="2800" b="1" u="sng" dirty="0" smtClean="0">
                <a:cs typeface="B Badr" panose="00000400000000000000" pitchFamily="2" charset="-78"/>
              </a:rPr>
              <a:t>بررسی </a:t>
            </a:r>
            <a:r>
              <a:rPr lang="fa-IR" sz="2800" b="1" u="sng" dirty="0">
                <a:cs typeface="B Badr" panose="00000400000000000000" pitchFamily="2" charset="-78"/>
              </a:rPr>
              <a:t>راهکارهای توسعه صادرات به </a:t>
            </a:r>
            <a:r>
              <a:rPr lang="fa-IR" sz="2800" b="1" u="sng" dirty="0" smtClean="0">
                <a:cs typeface="B Badr" panose="00000400000000000000" pitchFamily="2" charset="-78"/>
              </a:rPr>
              <a:t>عراق</a:t>
            </a:r>
          </a:p>
          <a:p>
            <a:pPr marL="0" lvl="0" indent="0" algn="just" rtl="1">
              <a:buNone/>
            </a:pPr>
            <a:endParaRPr lang="en-GB" sz="2400" dirty="0">
              <a:cs typeface="B Badr" panose="00000400000000000000" pitchFamily="2" charset="-78"/>
            </a:endParaRPr>
          </a:p>
          <a:p>
            <a:pPr lvl="1" algn="just" rtl="1"/>
            <a:r>
              <a:rPr lang="fa-IR" sz="2400" dirty="0">
                <a:cs typeface="B Badr" panose="00000400000000000000" pitchFamily="2" charset="-78"/>
              </a:rPr>
              <a:t>طرح مشکلات و موانع با سرکنسولگر ایران در کردستان عراق</a:t>
            </a:r>
            <a:endParaRPr lang="en-GB" sz="2400" dirty="0">
              <a:cs typeface="B Badr" panose="00000400000000000000" pitchFamily="2" charset="-78"/>
            </a:endParaRPr>
          </a:p>
          <a:p>
            <a:pPr lvl="1" algn="just" rtl="1"/>
            <a:r>
              <a:rPr lang="fa-IR" sz="2400" dirty="0">
                <a:cs typeface="B Badr" panose="00000400000000000000" pitchFamily="2" charset="-78"/>
              </a:rPr>
              <a:t>برنامه ریزی اعزام هیأت به کشور عراق</a:t>
            </a:r>
            <a:endParaRPr lang="en-GB" sz="2400" dirty="0">
              <a:cs typeface="B Badr" panose="00000400000000000000" pitchFamily="2" charset="-78"/>
            </a:endParaRPr>
          </a:p>
          <a:p>
            <a:pPr marL="0" indent="0" algn="just" rtl="1">
              <a:buNone/>
            </a:pPr>
            <a:endParaRPr lang="en-GB" sz="2400" dirty="0">
              <a:cs typeface="B Badr" panose="00000400000000000000" pitchFamily="2" charset="-78"/>
            </a:endParaRPr>
          </a:p>
        </p:txBody>
      </p:sp>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Tree>
    <p:extLst>
      <p:ext uri="{BB962C8B-B14F-4D97-AF65-F5344CB8AC3E}">
        <p14:creationId xmlns:p14="http://schemas.microsoft.com/office/powerpoint/2010/main" val="3742276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503" y="1886621"/>
            <a:ext cx="6711696" cy="2831951"/>
          </a:xfrm>
        </p:spPr>
        <p:txBody>
          <a:bodyPr>
            <a:normAutofit/>
          </a:bodyPr>
          <a:lstStyle/>
          <a:p>
            <a:pPr marL="0" lvl="0" indent="0" algn="just" rtl="1">
              <a:buNone/>
            </a:pPr>
            <a:r>
              <a:rPr lang="fa-IR" sz="2800" b="1" u="sng" dirty="0">
                <a:cs typeface="B Badr" panose="00000400000000000000" pitchFamily="2" charset="-78"/>
              </a:rPr>
              <a:t>تشکیل کمیته بهبود فضای کسب و کار در </a:t>
            </a:r>
            <a:r>
              <a:rPr lang="fa-IR" sz="2800" b="1" u="sng" dirty="0" smtClean="0">
                <a:cs typeface="B Badr" panose="00000400000000000000" pitchFamily="2" charset="-78"/>
              </a:rPr>
              <a:t>استان</a:t>
            </a:r>
          </a:p>
          <a:p>
            <a:pPr marL="0" lvl="0" indent="0" algn="just" rtl="1">
              <a:buNone/>
            </a:pPr>
            <a:endParaRPr lang="en-GB" sz="2800" b="1" u="sng" dirty="0">
              <a:cs typeface="B Badr" panose="00000400000000000000" pitchFamily="2" charset="-78"/>
            </a:endParaRPr>
          </a:p>
          <a:p>
            <a:pPr lvl="1" algn="just" rtl="1"/>
            <a:r>
              <a:rPr lang="fa-IR" sz="2400" dirty="0">
                <a:cs typeface="B Badr" panose="00000400000000000000" pitchFamily="2" charset="-78"/>
              </a:rPr>
              <a:t>تدوین آئین نحوه تشکیل و فعالیت کمیته مذکور و تصویب آن در جلسه شورا</a:t>
            </a:r>
            <a:endParaRPr lang="en-GB" sz="2400" dirty="0">
              <a:cs typeface="B Badr" panose="00000400000000000000" pitchFamily="2" charset="-78"/>
            </a:endParaRPr>
          </a:p>
          <a:p>
            <a:pPr lvl="1" algn="just" rtl="1"/>
            <a:r>
              <a:rPr lang="fa-IR" sz="2400" dirty="0">
                <a:cs typeface="B Badr" panose="00000400000000000000" pitchFamily="2" charset="-78"/>
              </a:rPr>
              <a:t>ارسال آئین نامه تدوین شده به وزارت کشور و ارائه پیشنهاد به منظور ایجاد کمیته مشابه در سایر استانها</a:t>
            </a:r>
            <a:endParaRPr lang="en-GB" sz="2400" dirty="0">
              <a:cs typeface="B Badr" panose="00000400000000000000" pitchFamily="2" charset="-78"/>
            </a:endParaRPr>
          </a:p>
          <a:p>
            <a:pPr marL="0" indent="0" algn="just" rtl="1">
              <a:buNone/>
            </a:pPr>
            <a:endParaRPr lang="en-GB" sz="2400" dirty="0">
              <a:cs typeface="B Badr" panose="00000400000000000000" pitchFamily="2" charset="-78"/>
            </a:endParaRPr>
          </a:p>
        </p:txBody>
      </p:sp>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Tree>
    <p:extLst>
      <p:ext uri="{BB962C8B-B14F-4D97-AF65-F5344CB8AC3E}">
        <p14:creationId xmlns:p14="http://schemas.microsoft.com/office/powerpoint/2010/main" val="1851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1231" y="1854349"/>
            <a:ext cx="6711696" cy="3111649"/>
          </a:xfrm>
        </p:spPr>
        <p:txBody>
          <a:bodyPr>
            <a:normAutofit/>
          </a:bodyPr>
          <a:lstStyle/>
          <a:p>
            <a:pPr marL="0" lvl="0" indent="0" algn="just" rtl="1">
              <a:buNone/>
            </a:pPr>
            <a:r>
              <a:rPr lang="fa-IR" sz="2800" b="1" u="sng" dirty="0">
                <a:cs typeface="B Badr" panose="00000400000000000000" pitchFamily="2" charset="-78"/>
              </a:rPr>
              <a:t>بررسی امکان حذف تسهیلات تکمیلی در محاسبه نسبت مصارف به منابع بانک های </a:t>
            </a:r>
            <a:r>
              <a:rPr lang="fa-IR" sz="2800" b="1" u="sng" dirty="0" smtClean="0">
                <a:cs typeface="B Badr" panose="00000400000000000000" pitchFamily="2" charset="-78"/>
              </a:rPr>
              <a:t>استان</a:t>
            </a:r>
          </a:p>
          <a:p>
            <a:pPr marL="0" lvl="0" indent="0" algn="just" rtl="1">
              <a:buNone/>
            </a:pPr>
            <a:endParaRPr lang="en-GB" sz="2800" b="1" u="sng" dirty="0">
              <a:cs typeface="B Badr" panose="00000400000000000000" pitchFamily="2" charset="-78"/>
            </a:endParaRPr>
          </a:p>
          <a:p>
            <a:pPr lvl="1" algn="just" rtl="1"/>
            <a:r>
              <a:rPr lang="fa-IR" sz="2400" dirty="0">
                <a:cs typeface="B Badr" panose="00000400000000000000" pitchFamily="2" charset="-78"/>
              </a:rPr>
              <a:t>طرح موضوع در جلسه با وزیر اقتصاد در محل اتاق لرستان</a:t>
            </a:r>
            <a:endParaRPr lang="en-GB" sz="2400" dirty="0">
              <a:cs typeface="B Badr" panose="00000400000000000000" pitchFamily="2" charset="-78"/>
            </a:endParaRPr>
          </a:p>
          <a:p>
            <a:pPr lvl="1" algn="just" rtl="1"/>
            <a:r>
              <a:rPr lang="fa-IR" sz="2400" dirty="0">
                <a:cs typeface="B Badr" panose="00000400000000000000" pitchFamily="2" charset="-78"/>
              </a:rPr>
              <a:t>بررسی جوانب موضع در جلسه شورا و تهیه گزارش در این خصوص</a:t>
            </a:r>
            <a:endParaRPr lang="en-GB" sz="2400" dirty="0">
              <a:cs typeface="B Badr" panose="00000400000000000000" pitchFamily="2" charset="-78"/>
            </a:endParaRPr>
          </a:p>
          <a:p>
            <a:pPr marL="0" indent="0" algn="just" rtl="1">
              <a:buNone/>
            </a:pPr>
            <a:endParaRPr lang="en-GB" sz="2400" dirty="0">
              <a:cs typeface="B Badr" panose="00000400000000000000" pitchFamily="2" charset="-78"/>
            </a:endParaRPr>
          </a:p>
        </p:txBody>
      </p:sp>
      <p:sp>
        <p:nvSpPr>
          <p:cNvPr id="6"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Tree>
    <p:extLst>
      <p:ext uri="{BB962C8B-B14F-4D97-AF65-F5344CB8AC3E}">
        <p14:creationId xmlns:p14="http://schemas.microsoft.com/office/powerpoint/2010/main" val="4121226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6534" y="1697019"/>
            <a:ext cx="6711696" cy="3294529"/>
          </a:xfrm>
        </p:spPr>
        <p:txBody>
          <a:bodyPr/>
          <a:lstStyle/>
          <a:p>
            <a:pPr marL="0" marR="0" lvl="0" indent="0" algn="just" rtl="1">
              <a:lnSpc>
                <a:spcPct val="107000"/>
              </a:lnSpc>
              <a:spcBef>
                <a:spcPts val="0"/>
              </a:spcBef>
              <a:spcAft>
                <a:spcPts val="800"/>
              </a:spcAft>
              <a:buNone/>
            </a:pPr>
            <a:r>
              <a:rPr lang="fa-IR" sz="2400" b="1" u="sng" dirty="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تدوین برنامه های اتاق در راستای تحقق شعار سال</a:t>
            </a:r>
          </a:p>
          <a:p>
            <a:pPr marR="0" lvl="0" algn="just" rtl="1">
              <a:lnSpc>
                <a:spcPct val="107000"/>
              </a:lnSpc>
              <a:spcBef>
                <a:spcPts val="0"/>
              </a:spcBef>
              <a:spcAft>
                <a:spcPts val="800"/>
              </a:spcAft>
            </a:pPr>
            <a:endParaRPr lang="en-GB" sz="2400" b="1" u="sng"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 rtl="1">
              <a:lnSpc>
                <a:spcPct val="150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شناسایی مشکلات، چالش ها و موانع قانونی و تدوین برنامه های عملیاتی در سه محور کمک به حفظ و توسعه واحدهای موجود، توسعه صادرات و جذب سرمایه گذار</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0" indent="0" algn="r" rtl="1">
              <a:buNone/>
            </a:pPr>
            <a:endParaRPr lang="en-GB" dirty="0"/>
          </a:p>
        </p:txBody>
      </p:sp>
      <p:sp>
        <p:nvSpPr>
          <p:cNvPr id="5" name="Title 1"/>
          <p:cNvSpPr txBox="1">
            <a:spLocks/>
          </p:cNvSpPr>
          <p:nvPr/>
        </p:nvSpPr>
        <p:spPr>
          <a:xfrm>
            <a:off x="8689489" y="1398494"/>
            <a:ext cx="3200400" cy="3442447"/>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200" b="1"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algn="ctr" rtl="1">
              <a:lnSpc>
                <a:spcPct val="150000"/>
              </a:lnSpc>
            </a:pPr>
            <a:r>
              <a:rPr lang="fa-IR" sz="4800" smtClean="0">
                <a:cs typeface="B Titr" panose="00000700000000000000" pitchFamily="2" charset="-78"/>
              </a:rPr>
              <a:t>اهم موضوعات در سال</a:t>
            </a:r>
            <a:br>
              <a:rPr lang="fa-IR" sz="4800" smtClean="0">
                <a:cs typeface="B Titr" panose="00000700000000000000" pitchFamily="2" charset="-78"/>
              </a:rPr>
            </a:br>
            <a:r>
              <a:rPr lang="fa-IR" sz="4800" smtClean="0">
                <a:cs typeface="B Titr" panose="00000700000000000000" pitchFamily="2" charset="-78"/>
              </a:rPr>
              <a:t> 1403</a:t>
            </a:r>
            <a:endParaRPr lang="en-GB" sz="4800" dirty="0"/>
          </a:p>
        </p:txBody>
      </p:sp>
    </p:spTree>
    <p:extLst>
      <p:ext uri="{BB962C8B-B14F-4D97-AF65-F5344CB8AC3E}">
        <p14:creationId xmlns:p14="http://schemas.microsoft.com/office/powerpoint/2010/main" val="1129107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1403</a:t>
            </a:r>
            <a:endParaRPr lang="en-GB" sz="4800" dirty="0"/>
          </a:p>
        </p:txBody>
      </p:sp>
      <p:sp>
        <p:nvSpPr>
          <p:cNvPr id="6" name="Rectangle 5"/>
          <p:cNvSpPr/>
          <p:nvPr/>
        </p:nvSpPr>
        <p:spPr>
          <a:xfrm>
            <a:off x="1410865" y="1116106"/>
            <a:ext cx="6096000" cy="4439229"/>
          </a:xfrm>
          <a:prstGeom prst="rect">
            <a:avLst/>
          </a:prstGeom>
        </p:spPr>
        <p:txBody>
          <a:bodyPr>
            <a:spAutoFit/>
          </a:bodyPr>
          <a:lstStyle/>
          <a:p>
            <a:pPr marR="0" lvl="0" algn="justLow" rtl="1">
              <a:lnSpc>
                <a:spcPct val="107000"/>
              </a:lnSpc>
              <a:spcBef>
                <a:spcPts val="0"/>
              </a:spcBef>
              <a:spcAft>
                <a:spcPts val="0"/>
              </a:spcAft>
            </a:pPr>
            <a:r>
              <a:rPr lang="fa-IR" sz="2400" b="1" u="sng" dirty="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تشکیل کارگروه تأمین مالی</a:t>
            </a:r>
          </a:p>
          <a:p>
            <a:pPr marR="0" lvl="0" algn="justLow" rtl="1">
              <a:lnSpc>
                <a:spcPct val="107000"/>
              </a:lnSpc>
              <a:spcBef>
                <a:spcPts val="0"/>
              </a:spcBef>
              <a:spcAft>
                <a:spcPts val="0"/>
              </a:spcAft>
            </a:pP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ایجاد دفتر خدمات مشاوره در خصوص نحوه تأمین مالی از بازار سرمایه </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برگزاری نشست با مدیران ارشد استان جهت تشریخ روش های تأمین مالی از بازار سرمایه</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احصاء لیست واحدهای تولیدی استان که شرایط اولیه جهت بهره مندی از بازر سرمایه را دارند</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بازدید تیم مشاور اتاق از تعدای از واحدهای شناسایی شده و ارائه مشاوره به ایشان</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برگزاری یک جلسه کارگروه تأمین مالی</a:t>
            </a:r>
            <a:endParaRPr lang="en-GB" sz="2400" dirty="0">
              <a:latin typeface="Calibri" panose="020F0502020204030204" pitchFamily="34" charset="0"/>
              <a:ea typeface="Calibri" panose="020F0502020204030204" pitchFamily="34" charset="0"/>
              <a:cs typeface="B Badr" panose="00000400000000000000" pitchFamily="2" charset="-78"/>
            </a:endParaRPr>
          </a:p>
        </p:txBody>
      </p:sp>
    </p:spTree>
    <p:extLst>
      <p:ext uri="{BB962C8B-B14F-4D97-AF65-F5344CB8AC3E}">
        <p14:creationId xmlns:p14="http://schemas.microsoft.com/office/powerpoint/2010/main" val="2523762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1403</a:t>
            </a:r>
            <a:endParaRPr lang="en-GB" sz="4800" dirty="0"/>
          </a:p>
        </p:txBody>
      </p:sp>
      <p:sp>
        <p:nvSpPr>
          <p:cNvPr id="6" name="Rectangle 5"/>
          <p:cNvSpPr/>
          <p:nvPr/>
        </p:nvSpPr>
        <p:spPr>
          <a:xfrm>
            <a:off x="864197" y="2011721"/>
            <a:ext cx="6859793" cy="2215991"/>
          </a:xfrm>
          <a:prstGeom prst="rect">
            <a:avLst/>
          </a:prstGeom>
        </p:spPr>
        <p:txBody>
          <a:bodyPr wrap="square">
            <a:spAutoFit/>
          </a:bodyPr>
          <a:lstStyle/>
          <a:p>
            <a:pPr marL="342900" marR="0" lvl="0" indent="-342900" algn="just" rtl="1">
              <a:lnSpc>
                <a:spcPct val="200000"/>
              </a:lnSpc>
              <a:spcBef>
                <a:spcPts val="0"/>
              </a:spcBef>
              <a:spcAft>
                <a:spcPts val="0"/>
              </a:spcAft>
              <a:buFont typeface="Symbol" panose="05050102010706020507" pitchFamily="18" charset="2"/>
              <a:buChar char=""/>
            </a:pPr>
            <a:r>
              <a:rPr lang="fa-IR" sz="2400" dirty="0">
                <a:latin typeface="Calibri" panose="020F0502020204030204" pitchFamily="34" charset="0"/>
                <a:ea typeface="Calibri" panose="020F0502020204030204" pitchFamily="34" charset="0"/>
                <a:cs typeface="B Nazanin" panose="00000400000000000000" pitchFamily="2" charset="-78"/>
              </a:rPr>
              <a:t>بررسی مشکلات هیأت های حل اختلاف مالیاتی</a:t>
            </a:r>
            <a:endParaRPr lang="en-GB" sz="24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200000"/>
              </a:lnSpc>
              <a:spcBef>
                <a:spcPts val="0"/>
              </a:spcBef>
              <a:spcAft>
                <a:spcPts val="0"/>
              </a:spcAft>
              <a:buFont typeface="Symbol" panose="05050102010706020507" pitchFamily="18" charset="2"/>
              <a:buChar char=""/>
            </a:pPr>
            <a:r>
              <a:rPr lang="fa-IR" sz="2400" dirty="0">
                <a:latin typeface="Calibri" panose="020F0502020204030204" pitchFamily="34" charset="0"/>
                <a:ea typeface="Calibri" panose="020F0502020204030204" pitchFamily="34" charset="0"/>
                <a:cs typeface="B Nazanin" panose="00000400000000000000" pitchFamily="2" charset="-78"/>
              </a:rPr>
              <a:t>انجام پژوهش در خصوص بررسی علل ارتقای رتبه استان در شاخص تورم</a:t>
            </a:r>
            <a:endParaRPr lang="en-GB"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286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1403</a:t>
            </a:r>
            <a:endParaRPr lang="en-GB" sz="4800" dirty="0"/>
          </a:p>
        </p:txBody>
      </p:sp>
      <p:sp>
        <p:nvSpPr>
          <p:cNvPr id="6" name="Rectangle 5"/>
          <p:cNvSpPr/>
          <p:nvPr/>
        </p:nvSpPr>
        <p:spPr>
          <a:xfrm>
            <a:off x="821167" y="1715373"/>
            <a:ext cx="6999642" cy="3253711"/>
          </a:xfrm>
          <a:prstGeom prst="rect">
            <a:avLst/>
          </a:prstGeom>
        </p:spPr>
        <p:txBody>
          <a:bodyPr wrap="square">
            <a:spAutoFit/>
          </a:bodyPr>
          <a:lstStyle/>
          <a:p>
            <a:pPr marR="0" lvl="0" algn="justLow" rtl="1">
              <a:lnSpc>
                <a:spcPct val="107000"/>
              </a:lnSpc>
              <a:spcBef>
                <a:spcPts val="0"/>
              </a:spcBef>
              <a:spcAft>
                <a:spcPts val="0"/>
              </a:spcAft>
            </a:pPr>
            <a:r>
              <a:rPr lang="fa-IR" sz="2400" b="1" u="sng" dirty="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توزیع عوارض حاصل از وصول مالیات بر ارزش </a:t>
            </a:r>
            <a:r>
              <a:rPr lang="fa-IR" sz="2400" b="1" u="sng" dirty="0" smtClean="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افزوده</a:t>
            </a:r>
          </a:p>
          <a:p>
            <a:pPr marR="0" lvl="0" algn="justLow" rtl="1">
              <a:lnSpc>
                <a:spcPct val="107000"/>
              </a:lnSpc>
              <a:spcBef>
                <a:spcPts val="0"/>
              </a:spcBef>
              <a:spcAft>
                <a:spcPts val="0"/>
              </a:spcAft>
            </a:pP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مکاتبه با سازمان برنامه و بودجه کشور، معاونت اقتصادی ریاست جمهوری و وزارت اقتصاد با امضای استاندار وقت</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تهیه گزارش تحلیلی جهت ارسال برای استانها دارای شرایط مشابه و مقامات کشوری</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07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طرح موضوع در جلسه با حضور نمایندگان استان در مجلس شورای اسلامی جهت پیگیری </a:t>
            </a:r>
            <a:endParaRPr lang="en-GB" sz="2400" dirty="0">
              <a:effectLst/>
              <a:latin typeface="Calibri" panose="020F0502020204030204" pitchFamily="34" charset="0"/>
              <a:ea typeface="Calibri" panose="020F0502020204030204" pitchFamily="34" charset="0"/>
              <a:cs typeface="B Badr" panose="00000400000000000000" pitchFamily="2" charset="-78"/>
            </a:endParaRPr>
          </a:p>
        </p:txBody>
      </p:sp>
    </p:spTree>
    <p:extLst>
      <p:ext uri="{BB962C8B-B14F-4D97-AF65-F5344CB8AC3E}">
        <p14:creationId xmlns:p14="http://schemas.microsoft.com/office/powerpoint/2010/main" val="1685335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1403</a:t>
            </a:r>
            <a:endParaRPr lang="en-GB" sz="4800" dirty="0"/>
          </a:p>
        </p:txBody>
      </p:sp>
      <p:sp>
        <p:nvSpPr>
          <p:cNvPr id="6" name="Rectangle 5"/>
          <p:cNvSpPr/>
          <p:nvPr/>
        </p:nvSpPr>
        <p:spPr>
          <a:xfrm>
            <a:off x="300632" y="1720840"/>
            <a:ext cx="7702475" cy="4062651"/>
          </a:xfrm>
          <a:prstGeom prst="rect">
            <a:avLst/>
          </a:prstGeom>
        </p:spPr>
        <p:txBody>
          <a:bodyPr wrap="square">
            <a:spAutoFit/>
          </a:bodyPr>
          <a:lstStyle/>
          <a:p>
            <a:pPr marR="0" lvl="0" algn="just" rtl="1">
              <a:lnSpc>
                <a:spcPct val="150000"/>
              </a:lnSpc>
              <a:spcBef>
                <a:spcPts val="0"/>
              </a:spcBef>
              <a:spcAft>
                <a:spcPts val="0"/>
              </a:spcAft>
            </a:pPr>
            <a:r>
              <a:rPr lang="fa-IR" sz="2400" b="1" u="sng" dirty="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توانمندسازی کسب و کارهای </a:t>
            </a:r>
            <a:r>
              <a:rPr lang="fa-IR" sz="2400" b="1" u="sng" dirty="0" smtClean="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خانوادگی</a:t>
            </a:r>
          </a:p>
          <a:p>
            <a:pPr marR="0" lvl="0" algn="just" rtl="1">
              <a:lnSpc>
                <a:spcPct val="150000"/>
              </a:lnSpc>
              <a:spcBef>
                <a:spcPts val="0"/>
              </a:spcBef>
              <a:spcAft>
                <a:spcPts val="0"/>
              </a:spcAft>
            </a:pP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 rtl="1">
              <a:lnSpc>
                <a:spcPct val="150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دعوت از رئیس انجمن کسب و کارهای خانوادگی جهت حضور در استان و نشست با واحدهای تولیدی</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 rtl="1">
              <a:lnSpc>
                <a:spcPct val="150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شناسایی واحدهای تولیدی خانوادگی در سطح استان</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 rtl="1">
              <a:lnSpc>
                <a:spcPct val="150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برنامه ریزی جهت توانمدسازی این کسبو کارها با همکاری انجمن مربوطه در سطح ملی</a:t>
            </a:r>
            <a:endParaRPr lang="en-GB" sz="2400" dirty="0">
              <a:effectLst/>
              <a:latin typeface="Calibri" panose="020F0502020204030204" pitchFamily="34" charset="0"/>
              <a:ea typeface="Calibri" panose="020F0502020204030204" pitchFamily="34" charset="0"/>
              <a:cs typeface="B Badr" panose="00000400000000000000" pitchFamily="2" charset="-78"/>
            </a:endParaRPr>
          </a:p>
        </p:txBody>
      </p:sp>
    </p:spTree>
    <p:extLst>
      <p:ext uri="{BB962C8B-B14F-4D97-AF65-F5344CB8AC3E}">
        <p14:creationId xmlns:p14="http://schemas.microsoft.com/office/powerpoint/2010/main" val="847581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1403</a:t>
            </a:r>
            <a:endParaRPr lang="en-GB" sz="4800" dirty="0"/>
          </a:p>
        </p:txBody>
      </p:sp>
      <p:sp>
        <p:nvSpPr>
          <p:cNvPr id="7" name="Rectangle 6"/>
          <p:cNvSpPr/>
          <p:nvPr/>
        </p:nvSpPr>
        <p:spPr>
          <a:xfrm>
            <a:off x="613187" y="1883384"/>
            <a:ext cx="7315199" cy="2959528"/>
          </a:xfrm>
          <a:prstGeom prst="rect">
            <a:avLst/>
          </a:prstGeom>
        </p:spPr>
        <p:txBody>
          <a:bodyPr wrap="square">
            <a:spAutoFit/>
          </a:bodyPr>
          <a:lstStyle/>
          <a:p>
            <a:pPr marR="0" lvl="0" algn="justLow" rtl="1">
              <a:lnSpc>
                <a:spcPct val="107000"/>
              </a:lnSpc>
              <a:spcBef>
                <a:spcPts val="0"/>
              </a:spcBef>
              <a:spcAft>
                <a:spcPts val="0"/>
              </a:spcAft>
            </a:pPr>
            <a:r>
              <a:rPr lang="fa-IR" sz="2400" b="1" u="sng" dirty="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استرداد مالیات بر ارزش افزوده فروشگاه های زنجیره ای به استان محل </a:t>
            </a:r>
            <a:r>
              <a:rPr lang="fa-IR" sz="2400" b="1" u="sng" dirty="0" smtClean="0">
                <a:solidFill>
                  <a:schemeClr val="accent2">
                    <a:lumMod val="50000"/>
                  </a:schemeClr>
                </a:solidFill>
                <a:latin typeface="Calibri" panose="020F0502020204030204" pitchFamily="34" charset="0"/>
                <a:ea typeface="Calibri" panose="020F0502020204030204" pitchFamily="34" charset="0"/>
                <a:cs typeface="B Titr" panose="00000700000000000000" pitchFamily="2" charset="-78"/>
              </a:rPr>
              <a:t>فعالیت</a:t>
            </a:r>
          </a:p>
          <a:p>
            <a:pPr marR="0" lvl="0" algn="justLow" rtl="1">
              <a:lnSpc>
                <a:spcPct val="107000"/>
              </a:lnSpc>
              <a:spcBef>
                <a:spcPts val="0"/>
              </a:spcBef>
              <a:spcAft>
                <a:spcPts val="0"/>
              </a:spcAft>
            </a:pPr>
            <a:endParaRPr lang="en-GB" sz="2800" b="1" u="sng"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50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مکاتبه با سازمان امور مالیاتی کشور توسط اداره کل امور مالیاتی استان</a:t>
            </a:r>
            <a:endParaRPr lang="en-GB" sz="2400" dirty="0">
              <a:latin typeface="Calibri" panose="020F0502020204030204" pitchFamily="34" charset="0"/>
              <a:ea typeface="Calibri" panose="020F0502020204030204" pitchFamily="34" charset="0"/>
              <a:cs typeface="B Badr" panose="00000400000000000000" pitchFamily="2" charset="-78"/>
            </a:endParaRPr>
          </a:p>
          <a:p>
            <a:pPr marL="742950" marR="0" lvl="1" indent="-285750" algn="justLow" rtl="1">
              <a:lnSpc>
                <a:spcPct val="150000"/>
              </a:lnSpc>
              <a:spcBef>
                <a:spcPts val="0"/>
              </a:spcBef>
              <a:spcAft>
                <a:spcPts val="0"/>
              </a:spcAft>
              <a:buFont typeface="Courier New" panose="02070309020205020404" pitchFamily="49" charset="0"/>
              <a:buChar char="o"/>
            </a:pPr>
            <a:r>
              <a:rPr lang="fa-IR" sz="2400" dirty="0">
                <a:latin typeface="Calibri" panose="020F0502020204030204" pitchFamily="34" charset="0"/>
                <a:ea typeface="Calibri" panose="020F0502020204030204" pitchFamily="34" charset="0"/>
                <a:cs typeface="B Badr" panose="00000400000000000000" pitchFamily="2" charset="-78"/>
              </a:rPr>
              <a:t>ارجاع موضوع الزام فروشگاه های زنجیره ای عرضه محصولات واحدهای تولیدی استان محل فعالیت خود</a:t>
            </a:r>
            <a:endParaRPr lang="en-GB" sz="2400" dirty="0">
              <a:effectLst/>
              <a:latin typeface="Calibri" panose="020F0502020204030204" pitchFamily="34" charset="0"/>
              <a:ea typeface="Calibri" panose="020F0502020204030204" pitchFamily="34" charset="0"/>
              <a:cs typeface="B Badr" panose="00000400000000000000" pitchFamily="2" charset="-78"/>
            </a:endParaRPr>
          </a:p>
        </p:txBody>
      </p:sp>
    </p:spTree>
    <p:extLst>
      <p:ext uri="{BB962C8B-B14F-4D97-AF65-F5344CB8AC3E}">
        <p14:creationId xmlns:p14="http://schemas.microsoft.com/office/powerpoint/2010/main" val="3153431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127" y="1225296"/>
            <a:ext cx="10736132" cy="3520440"/>
          </a:xfrm>
        </p:spPr>
        <p:txBody>
          <a:bodyPr/>
          <a:lstStyle/>
          <a:p>
            <a:pPr algn="ctr" rtl="1"/>
            <a:r>
              <a:rPr lang="fa-IR" dirty="0" smtClean="0">
                <a:cs typeface="B Titr" panose="00000700000000000000" pitchFamily="2" charset="-78"/>
              </a:rPr>
              <a:t>با تشکر از توجه شما</a:t>
            </a:r>
            <a:endParaRPr lang="en-GB" dirty="0">
              <a:cs typeface="B Titr" panose="00000700000000000000" pitchFamily="2" charset="-78"/>
            </a:endParaRPr>
          </a:p>
        </p:txBody>
      </p:sp>
      <p:sp>
        <p:nvSpPr>
          <p:cNvPr id="4" name="Oval 3"/>
          <p:cNvSpPr/>
          <p:nvPr/>
        </p:nvSpPr>
        <p:spPr>
          <a:xfrm>
            <a:off x="731520" y="2000922"/>
            <a:ext cx="1624405" cy="185031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93590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368527" y="405025"/>
            <a:ext cx="4849807" cy="820271"/>
          </a:xfrm>
          <a:prstGeom prst="rect">
            <a:avLst/>
          </a:prstGeom>
        </p:spPr>
        <p:txBody>
          <a:bodyPr vert="horz" lIns="91440" tIns="45720" rIns="91440" bIns="45720" rtlCol="0" anchor="ctr">
            <a:normAutofit fontScale="55000" lnSpcReduction="20000"/>
          </a:bodyPr>
          <a:lstStyle>
            <a:lvl1pPr algn="l" defTabSz="914400" rtl="0" eaLnBrk="1" latinLnBrk="0" hangingPunct="1">
              <a:lnSpc>
                <a:spcPct val="80000"/>
              </a:lnSpc>
              <a:spcBef>
                <a:spcPct val="0"/>
              </a:spcBef>
              <a:buNone/>
              <a:defRPr sz="8000" b="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fa-IR" dirty="0" smtClean="0">
                <a:cs typeface="B Titr" panose="00000700000000000000" pitchFamily="2" charset="-78"/>
              </a:rPr>
              <a:t>خلاصه عملکرد شورا: </a:t>
            </a:r>
            <a:endParaRPr lang="en-GB" dirty="0"/>
          </a:p>
        </p:txBody>
      </p:sp>
      <p:sp>
        <p:nvSpPr>
          <p:cNvPr id="5" name="Flowchart: Preparation 4"/>
          <p:cNvSpPr/>
          <p:nvPr/>
        </p:nvSpPr>
        <p:spPr>
          <a:xfrm>
            <a:off x="5416483" y="1648878"/>
            <a:ext cx="4047564" cy="793377"/>
          </a:xfrm>
          <a:prstGeom prst="flowChartPreparatio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cs typeface="B Titr" panose="00000700000000000000" pitchFamily="2" charset="-78"/>
              </a:rPr>
              <a:t>تعداد جلسات برگزار شده :</a:t>
            </a:r>
            <a:endParaRPr lang="en-GB" dirty="0">
              <a:cs typeface="B Titr" panose="00000700000000000000" pitchFamily="2" charset="-78"/>
            </a:endParaRPr>
          </a:p>
        </p:txBody>
      </p:sp>
      <p:sp>
        <p:nvSpPr>
          <p:cNvPr id="6" name="Flowchart: Preparation 5"/>
          <p:cNvSpPr/>
          <p:nvPr/>
        </p:nvSpPr>
        <p:spPr>
          <a:xfrm>
            <a:off x="5416483" y="2621548"/>
            <a:ext cx="4047564" cy="793377"/>
          </a:xfrm>
          <a:prstGeom prst="flowChartPreparati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a-IR" dirty="0" smtClean="0">
                <a:cs typeface="B Titr" panose="00000700000000000000" pitchFamily="2" charset="-78"/>
              </a:rPr>
              <a:t>تعداد دستورکارها :</a:t>
            </a:r>
            <a:endParaRPr lang="en-GB" dirty="0">
              <a:cs typeface="B Titr" panose="00000700000000000000" pitchFamily="2" charset="-78"/>
            </a:endParaRPr>
          </a:p>
        </p:txBody>
      </p:sp>
      <p:sp>
        <p:nvSpPr>
          <p:cNvPr id="7" name="Flowchart: Preparation 6"/>
          <p:cNvSpPr/>
          <p:nvPr/>
        </p:nvSpPr>
        <p:spPr>
          <a:xfrm>
            <a:off x="5416483" y="3594218"/>
            <a:ext cx="4047564" cy="793377"/>
          </a:xfrm>
          <a:prstGeom prst="flowChartPreparation">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smtClean="0">
                <a:cs typeface="B Titr" panose="00000700000000000000" pitchFamily="2" charset="-78"/>
              </a:rPr>
              <a:t>تعداد مصوبات:</a:t>
            </a:r>
            <a:endParaRPr lang="en-GB" dirty="0">
              <a:cs typeface="B Titr" panose="00000700000000000000" pitchFamily="2" charset="-78"/>
            </a:endParaRPr>
          </a:p>
        </p:txBody>
      </p:sp>
      <p:sp>
        <p:nvSpPr>
          <p:cNvPr id="8" name="Pentagon 7"/>
          <p:cNvSpPr/>
          <p:nvPr/>
        </p:nvSpPr>
        <p:spPr>
          <a:xfrm>
            <a:off x="3278400" y="1648878"/>
            <a:ext cx="1922930" cy="773626"/>
          </a:xfrm>
          <a:prstGeom prst="homePlat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cs typeface="B Titr" panose="00000700000000000000" pitchFamily="2" charset="-78"/>
              </a:rPr>
              <a:t>14</a:t>
            </a:r>
            <a:endParaRPr lang="en-GB" dirty="0">
              <a:cs typeface="B Titr" panose="00000700000000000000" pitchFamily="2" charset="-78"/>
            </a:endParaRPr>
          </a:p>
        </p:txBody>
      </p:sp>
      <p:sp>
        <p:nvSpPr>
          <p:cNvPr id="9" name="Pentagon 8"/>
          <p:cNvSpPr/>
          <p:nvPr/>
        </p:nvSpPr>
        <p:spPr>
          <a:xfrm>
            <a:off x="3278400" y="2621548"/>
            <a:ext cx="1922930" cy="773626"/>
          </a:xfrm>
          <a:prstGeom prst="homePlat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0" name="Pentagon 9"/>
          <p:cNvSpPr/>
          <p:nvPr/>
        </p:nvSpPr>
        <p:spPr>
          <a:xfrm>
            <a:off x="3278400" y="3613969"/>
            <a:ext cx="1922930" cy="773626"/>
          </a:xfrm>
          <a:prstGeom prst="homePlat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1" name="Oval 10"/>
          <p:cNvSpPr/>
          <p:nvPr/>
        </p:nvSpPr>
        <p:spPr>
          <a:xfrm>
            <a:off x="666974" y="2183802"/>
            <a:ext cx="1570617" cy="166743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41874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
        <p:nvSpPr>
          <p:cNvPr id="3" name="Content Placeholder 2"/>
          <p:cNvSpPr>
            <a:spLocks noGrp="1"/>
          </p:cNvSpPr>
          <p:nvPr>
            <p:ph idx="1"/>
          </p:nvPr>
        </p:nvSpPr>
        <p:spPr>
          <a:xfrm>
            <a:off x="795171" y="1398494"/>
            <a:ext cx="6711696" cy="3939988"/>
          </a:xfrm>
        </p:spPr>
        <p:txBody>
          <a:bodyPr/>
          <a:lstStyle/>
          <a:p>
            <a:pPr marL="0" lvl="0" indent="0" algn="r" rtl="1">
              <a:buNone/>
            </a:pPr>
            <a:r>
              <a:rPr lang="fa-IR" sz="2800" b="1" u="sng" dirty="0">
                <a:cs typeface="B Badr" panose="00000400000000000000" pitchFamily="2" charset="-78"/>
              </a:rPr>
              <a:t>بررسی ماده 16 قانون جهش تولید دانش بنیان</a:t>
            </a:r>
          </a:p>
          <a:p>
            <a:pPr marL="0" lvl="0" indent="0" algn="r" rtl="1">
              <a:buNone/>
            </a:pPr>
            <a:endParaRPr lang="en-GB" sz="2800" u="sng" dirty="0">
              <a:cs typeface="B Badr" panose="00000400000000000000" pitchFamily="2" charset="-78"/>
            </a:endParaRPr>
          </a:p>
          <a:p>
            <a:pPr lvl="1" algn="just" rtl="1"/>
            <a:r>
              <a:rPr lang="fa-IR" sz="2400" dirty="0">
                <a:cs typeface="B Badr" panose="00000400000000000000" pitchFamily="2" charset="-78"/>
              </a:rPr>
              <a:t>ارائه پیشنهاد در نظر گرفتن مشوق های مالیاتی مشابه موضوع ماده 13 قانون جهش تولید دانش بنیان برای واحد مشمول ماده 16 به منظور توسعه نیروگاه های تجدید پذیر در نشست های ملی و پیگیری موضوع توسط دبیرخانه مرکزی</a:t>
            </a:r>
            <a:endParaRPr lang="en-GB" dirty="0">
              <a:cs typeface="B Badr" panose="00000400000000000000" pitchFamily="2" charset="-78"/>
            </a:endParaRPr>
          </a:p>
          <a:p>
            <a:pPr lvl="1" algn="just" rtl="1"/>
            <a:r>
              <a:rPr lang="fa-IR" sz="2400" dirty="0">
                <a:cs typeface="B Badr" panose="00000400000000000000" pitchFamily="2" charset="-78"/>
              </a:rPr>
              <a:t>پیگیری موضوع افزایش نرخ خرید تضمینی برق نیروگاه های تجدیدپذیر بر اساس نرخ تورم داخلی و ارزی از طریق مکاتبه با توانیر و اتاق های سراسر کشور به منظور پیگیری موضوع به عنوان یک خواسته </a:t>
            </a:r>
            <a:r>
              <a:rPr lang="fa-IR" sz="2400" dirty="0" smtClean="0">
                <a:cs typeface="B Badr" panose="00000400000000000000" pitchFamily="2" charset="-78"/>
              </a:rPr>
              <a:t>ملی</a:t>
            </a:r>
            <a:endParaRPr lang="en-GB" dirty="0">
              <a:cs typeface="B Badr" panose="00000400000000000000" pitchFamily="2" charset="-78"/>
            </a:endParaRPr>
          </a:p>
        </p:txBody>
      </p:sp>
    </p:spTree>
    <p:extLst>
      <p:ext uri="{BB962C8B-B14F-4D97-AF65-F5344CB8AC3E}">
        <p14:creationId xmlns:p14="http://schemas.microsoft.com/office/powerpoint/2010/main" val="1025463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5169" y="1398494"/>
            <a:ext cx="6711696" cy="3703320"/>
          </a:xfrm>
        </p:spPr>
        <p:txBody>
          <a:bodyPr/>
          <a:lstStyle/>
          <a:p>
            <a:pPr marL="0" lvl="0" indent="0" algn="r" rtl="1">
              <a:buNone/>
            </a:pPr>
            <a:r>
              <a:rPr lang="fa-IR" sz="2800" b="1" u="sng" dirty="0">
                <a:cs typeface="B Badr" panose="00000400000000000000" pitchFamily="2" charset="-78"/>
              </a:rPr>
              <a:t>ارائه پیشنهادات به منظور توسعه نیروگاه های خورشیدی در شهرکها و نواحی </a:t>
            </a:r>
            <a:r>
              <a:rPr lang="fa-IR" sz="2800" b="1" u="sng" dirty="0" smtClean="0">
                <a:cs typeface="B Badr" panose="00000400000000000000" pitchFamily="2" charset="-78"/>
              </a:rPr>
              <a:t>صنعتی</a:t>
            </a:r>
          </a:p>
          <a:p>
            <a:pPr marL="0" lvl="0" indent="0" algn="r" rtl="1">
              <a:buNone/>
            </a:pPr>
            <a:endParaRPr lang="en-GB" sz="2400" dirty="0">
              <a:cs typeface="B Badr" panose="00000400000000000000" pitchFamily="2" charset="-78"/>
            </a:endParaRPr>
          </a:p>
          <a:p>
            <a:pPr lvl="1" algn="just" rtl="1"/>
            <a:r>
              <a:rPr lang="fa-IR" sz="2400" dirty="0">
                <a:cs typeface="B Badr" panose="00000400000000000000" pitchFamily="2" charset="-78"/>
              </a:rPr>
              <a:t>پیگیری صورت گرفته از سوی معاونت اقتصادی استانداری به منظور قرار گرفتن نیروگاه های خورشیدی در اولویت پرداخت تسهیلات تبصره 18</a:t>
            </a:r>
            <a:endParaRPr lang="en-GB" sz="2400" dirty="0">
              <a:cs typeface="B Badr" panose="00000400000000000000" pitchFamily="2" charset="-78"/>
            </a:endParaRPr>
          </a:p>
          <a:p>
            <a:pPr lvl="1" algn="just" rtl="1"/>
            <a:r>
              <a:rPr lang="fa-IR" sz="2400" dirty="0">
                <a:cs typeface="B Badr" panose="00000400000000000000" pitchFamily="2" charset="-78"/>
              </a:rPr>
              <a:t>برگزاری نشست با واحدهای تولیدی به منظور ترغیب واحدهای جهت نصب پنلهای خورشیدی در مکان های بلا استفاده نظیر سقف سوله های تولیدی</a:t>
            </a:r>
            <a:endParaRPr lang="en-GB" sz="2400" dirty="0">
              <a:cs typeface="B Badr" panose="00000400000000000000" pitchFamily="2" charset="-78"/>
            </a:endParaRPr>
          </a:p>
          <a:p>
            <a:pPr marL="0" indent="0" algn="r" rtl="1">
              <a:buNone/>
            </a:pPr>
            <a:endParaRPr lang="en-GB" dirty="0">
              <a:cs typeface="B Badr" panose="00000400000000000000" pitchFamily="2" charset="-78"/>
            </a:endParaRPr>
          </a:p>
        </p:txBody>
      </p:sp>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Tree>
    <p:extLst>
      <p:ext uri="{BB962C8B-B14F-4D97-AF65-F5344CB8AC3E}">
        <p14:creationId xmlns:p14="http://schemas.microsoft.com/office/powerpoint/2010/main" val="810262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958" y="1398494"/>
            <a:ext cx="6711696" cy="3767866"/>
          </a:xfrm>
        </p:spPr>
        <p:txBody>
          <a:bodyPr>
            <a:normAutofit/>
          </a:bodyPr>
          <a:lstStyle/>
          <a:p>
            <a:pPr marL="0" lvl="0" indent="0" algn="just" rtl="1">
              <a:buNone/>
            </a:pPr>
            <a:r>
              <a:rPr lang="fa-IR" sz="2800" b="1" u="sng" dirty="0">
                <a:cs typeface="B Badr" panose="00000400000000000000" pitchFamily="2" charset="-78"/>
              </a:rPr>
              <a:t>احکام پیشنهادی برای استان های غیر برخوردار جهت الحاق به برنامه هفتم </a:t>
            </a:r>
            <a:r>
              <a:rPr lang="fa-IR" sz="2800" b="1" u="sng" dirty="0" smtClean="0">
                <a:cs typeface="B Badr" panose="00000400000000000000" pitchFamily="2" charset="-78"/>
              </a:rPr>
              <a:t>توسعه</a:t>
            </a:r>
          </a:p>
          <a:p>
            <a:pPr marL="0" lvl="0" indent="0" algn="just" rtl="1">
              <a:buNone/>
            </a:pPr>
            <a:endParaRPr lang="en-GB" sz="2400" dirty="0">
              <a:cs typeface="B Badr" panose="00000400000000000000" pitchFamily="2" charset="-78"/>
            </a:endParaRPr>
          </a:p>
          <a:p>
            <a:pPr lvl="1" algn="just" rtl="1"/>
            <a:r>
              <a:rPr lang="fa-IR" sz="2400" dirty="0">
                <a:cs typeface="B Badr" panose="00000400000000000000" pitchFamily="2" charset="-78"/>
              </a:rPr>
              <a:t>طرح موضوع در جلسه مشترک شورای گفتگوی دولت و بخش خصوصی و شورای برنامه ریزی استان با حضور رئیس سازمان برنامه و بودجه کشور </a:t>
            </a:r>
            <a:endParaRPr lang="en-GB" sz="2400" dirty="0">
              <a:cs typeface="B Badr" panose="00000400000000000000" pitchFamily="2" charset="-78"/>
            </a:endParaRPr>
          </a:p>
          <a:p>
            <a:pPr lvl="1" algn="just" rtl="1"/>
            <a:r>
              <a:rPr lang="fa-IR" sz="2400" dirty="0">
                <a:cs typeface="B Badr" panose="00000400000000000000" pitchFamily="2" charset="-78"/>
              </a:rPr>
              <a:t>پیگیری موضوع از طریق سازمان مدیریت و برنامه ریزی استان</a:t>
            </a:r>
            <a:endParaRPr lang="en-GB" sz="2400" dirty="0">
              <a:cs typeface="B Badr" panose="00000400000000000000" pitchFamily="2" charset="-78"/>
            </a:endParaRPr>
          </a:p>
          <a:p>
            <a:pPr lvl="1" algn="just" rtl="1"/>
            <a:r>
              <a:rPr lang="fa-IR" sz="2400" dirty="0">
                <a:cs typeface="B Badr" panose="00000400000000000000" pitchFamily="2" charset="-78"/>
              </a:rPr>
              <a:t>طرح پیشنهادات در جلسات برگزار شده در اتاق ایران با سازمان برنامه بودجه کشور</a:t>
            </a:r>
            <a:endParaRPr lang="en-GB" sz="2400" dirty="0">
              <a:cs typeface="B Badr" panose="00000400000000000000" pitchFamily="2" charset="-78"/>
            </a:endParaRPr>
          </a:p>
          <a:p>
            <a:pPr marL="0" indent="0" algn="r" rtl="1">
              <a:buNone/>
            </a:pPr>
            <a:endParaRPr lang="en-GB" sz="2400" dirty="0">
              <a:cs typeface="B Badr" panose="00000400000000000000" pitchFamily="2" charset="-78"/>
            </a:endParaRPr>
          </a:p>
        </p:txBody>
      </p:sp>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Tree>
    <p:extLst>
      <p:ext uri="{BB962C8B-B14F-4D97-AF65-F5344CB8AC3E}">
        <p14:creationId xmlns:p14="http://schemas.microsoft.com/office/powerpoint/2010/main" val="29753094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761274443"/>
              </p:ext>
            </p:extLst>
          </p:nvPr>
        </p:nvGraphicFramePr>
        <p:xfrm>
          <a:off x="881865" y="1834825"/>
          <a:ext cx="6852621" cy="3261360"/>
        </p:xfrm>
        <a:graphic>
          <a:graphicData uri="http://schemas.openxmlformats.org/drawingml/2006/table">
            <a:tbl>
              <a:tblPr rtl="1" firstRow="1" firstCol="1" bandRow="1">
                <a:tableStyleId>{93296810-A885-4BE3-A3E7-6D5BEEA58F35}</a:tableStyleId>
              </a:tblPr>
              <a:tblGrid>
                <a:gridCol w="6852621">
                  <a:extLst>
                    <a:ext uri="{9D8B030D-6E8A-4147-A177-3AD203B41FA5}">
                      <a16:colId xmlns:a16="http://schemas.microsoft.com/office/drawing/2014/main" val="2672820224"/>
                    </a:ext>
                  </a:extLst>
                </a:gridCol>
              </a:tblGrid>
              <a:tr h="0">
                <a:tc>
                  <a:txBody>
                    <a:bodyPr/>
                    <a:lstStyle/>
                    <a:p>
                      <a:pPr marL="0" marR="0" algn="just" rtl="1">
                        <a:lnSpc>
                          <a:spcPct val="107000"/>
                        </a:lnSpc>
                        <a:spcBef>
                          <a:spcPts val="0"/>
                        </a:spcBef>
                        <a:spcAft>
                          <a:spcPts val="0"/>
                        </a:spcAft>
                      </a:pPr>
                      <a:r>
                        <a:rPr lang="fa-IR" sz="2000" dirty="0">
                          <a:effectLst/>
                          <a:cs typeface="B Badr" panose="00000400000000000000" pitchFamily="2" charset="-78"/>
                        </a:rPr>
                        <a:t>ماده 27 بند الف</a:t>
                      </a:r>
                      <a:endParaRPr lang="en-GB" sz="1800" dirty="0">
                        <a:effectLst/>
                        <a:latin typeface="Calibri" panose="020F0502020204030204" pitchFamily="34" charset="0"/>
                        <a:ea typeface="Calibri" panose="020F0502020204030204" pitchFamily="34" charset="0"/>
                        <a:cs typeface="B Badr" panose="00000400000000000000" pitchFamily="2" charset="-78"/>
                      </a:endParaRPr>
                    </a:p>
                  </a:txBody>
                  <a:tcPr marL="68580" marR="68580" marT="0" marB="0"/>
                </a:tc>
                <a:extLst>
                  <a:ext uri="{0D108BD9-81ED-4DB2-BD59-A6C34878D82A}">
                    <a16:rowId xmlns:a16="http://schemas.microsoft.com/office/drawing/2014/main" val="2062536107"/>
                  </a:ext>
                </a:extLst>
              </a:tr>
              <a:tr h="0">
                <a:tc>
                  <a:txBody>
                    <a:bodyPr/>
                    <a:lstStyle/>
                    <a:p>
                      <a:pPr marL="0" marR="0" algn="just" rtl="1">
                        <a:lnSpc>
                          <a:spcPct val="107000"/>
                        </a:lnSpc>
                        <a:spcBef>
                          <a:spcPts val="0"/>
                        </a:spcBef>
                        <a:spcAft>
                          <a:spcPts val="0"/>
                        </a:spcAft>
                      </a:pPr>
                      <a:r>
                        <a:rPr lang="fa-IR" sz="2000" dirty="0">
                          <a:effectLst/>
                          <a:cs typeface="B Badr" panose="00000400000000000000" pitchFamily="2" charset="-78"/>
                        </a:rPr>
                        <a:t>تبصره - در راستای عدالت سرزمینی و ایجاد توسعه متوازن، 10 استانی که در ده سال اخیر نسبت به سایر استان ها از لحاظ شاخص های اقتصادی نظیر سهم در تولید ناخالص داخلی(</a:t>
                      </a:r>
                      <a:r>
                        <a:rPr lang="en-GB" sz="2000" dirty="0">
                          <a:effectLst/>
                          <a:cs typeface="B Badr" panose="00000400000000000000" pitchFamily="2" charset="-78"/>
                        </a:rPr>
                        <a:t>GDP</a:t>
                      </a:r>
                      <a:r>
                        <a:rPr lang="fa-IR" sz="2000" dirty="0">
                          <a:effectLst/>
                          <a:cs typeface="B Badr" panose="00000400000000000000" pitchFamily="2" charset="-78"/>
                        </a:rPr>
                        <a:t>)، تورم، نرخ بیکاری، درآمد سرانه، هزینه خانوار، مشارکت اقتصادی، خالص مهاجرت و ... وضعیت نامناسب تری داشته اند، از شمول این بند مستثنی میباشند و فعالیت های صنعتی و معدنی واقع در این استان ها که پروانه بهره برداری یا قرارداد استخراج آنها طی دوره اجرای این برنامه صادر شوند از معافیت های منظور شده برای مناطق آزاد تجاری – صنعتی برخوردار میگردند.آئین نامه نحوه مشخص کردن این ده استان حداکثر سه ماه پس از تصویب این قانون به پیشنهاد سازمان برنامه و بودجه و با مشارکت وزارت اقتصاد تهیه و به تصویب هیأت وزیران خواهد رسید.</a:t>
                      </a:r>
                      <a:endParaRPr lang="en-GB" sz="1800" dirty="0">
                        <a:effectLst/>
                        <a:latin typeface="Calibri" panose="020F0502020204030204" pitchFamily="34" charset="0"/>
                        <a:ea typeface="Calibri" panose="020F0502020204030204" pitchFamily="34" charset="0"/>
                        <a:cs typeface="B Badr" panose="00000400000000000000" pitchFamily="2" charset="-78"/>
                      </a:endParaRPr>
                    </a:p>
                  </a:txBody>
                  <a:tcPr marL="68580" marR="68580" marT="0" marB="0"/>
                </a:tc>
                <a:extLst>
                  <a:ext uri="{0D108BD9-81ED-4DB2-BD59-A6C34878D82A}">
                    <a16:rowId xmlns:a16="http://schemas.microsoft.com/office/drawing/2014/main" val="2536510515"/>
                  </a:ext>
                </a:extLst>
              </a:tr>
            </a:tbl>
          </a:graphicData>
        </a:graphic>
      </p:graphicFrame>
      <p:sp>
        <p:nvSpPr>
          <p:cNvPr id="5" name="Title 1"/>
          <p:cNvSpPr>
            <a:spLocks noGrp="1"/>
          </p:cNvSpPr>
          <p:nvPr>
            <p:ph type="title"/>
          </p:nvPr>
        </p:nvSpPr>
        <p:spPr>
          <a:xfrm>
            <a:off x="8743277" y="1808827"/>
            <a:ext cx="3200400" cy="3313356"/>
          </a:xfrm>
        </p:spPr>
        <p:txBody>
          <a:bodyPr>
            <a:noAutofit/>
          </a:bodyPr>
          <a:lstStyle/>
          <a:p>
            <a:pPr algn="ctr" rtl="1">
              <a:lnSpc>
                <a:spcPct val="100000"/>
              </a:lnSpc>
            </a:pPr>
            <a:r>
              <a:rPr lang="fa-IR" sz="4800" dirty="0" smtClean="0">
                <a:cs typeface="B Titr" panose="00000700000000000000" pitchFamily="2" charset="-78"/>
              </a:rPr>
              <a:t>احکام پیشنهادی برای برنامه هفتم</a:t>
            </a:r>
            <a:endParaRPr lang="en-GB" sz="4800" dirty="0"/>
          </a:p>
        </p:txBody>
      </p:sp>
    </p:spTree>
    <p:extLst>
      <p:ext uri="{BB962C8B-B14F-4D97-AF65-F5344CB8AC3E}">
        <p14:creationId xmlns:p14="http://schemas.microsoft.com/office/powerpoint/2010/main" val="10179260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940586168"/>
              </p:ext>
            </p:extLst>
          </p:nvPr>
        </p:nvGraphicFramePr>
        <p:xfrm>
          <a:off x="882126" y="1842175"/>
          <a:ext cx="6723268" cy="3261360"/>
        </p:xfrm>
        <a:graphic>
          <a:graphicData uri="http://schemas.openxmlformats.org/drawingml/2006/table">
            <a:tbl>
              <a:tblPr rtl="1" firstRow="1" firstCol="1" bandRow="1">
                <a:tableStyleId>{93296810-A885-4BE3-A3E7-6D5BEEA58F35}</a:tableStyleId>
              </a:tblPr>
              <a:tblGrid>
                <a:gridCol w="6723268">
                  <a:extLst>
                    <a:ext uri="{9D8B030D-6E8A-4147-A177-3AD203B41FA5}">
                      <a16:colId xmlns:a16="http://schemas.microsoft.com/office/drawing/2014/main" val="4286074304"/>
                    </a:ext>
                  </a:extLst>
                </a:gridCol>
              </a:tblGrid>
              <a:tr h="0">
                <a:tc>
                  <a:txBody>
                    <a:bodyPr/>
                    <a:lstStyle/>
                    <a:p>
                      <a:pPr marL="0" marR="0" algn="just" rtl="1">
                        <a:lnSpc>
                          <a:spcPct val="107000"/>
                        </a:lnSpc>
                        <a:spcBef>
                          <a:spcPts val="0"/>
                        </a:spcBef>
                        <a:spcAft>
                          <a:spcPts val="0"/>
                        </a:spcAft>
                      </a:pPr>
                      <a:r>
                        <a:rPr lang="fa-IR" sz="2000" dirty="0">
                          <a:effectLst/>
                          <a:cs typeface="B Badr" panose="00000400000000000000" pitchFamily="2" charset="-78"/>
                        </a:rPr>
                        <a:t>بند ذ ماده 27 (ایجادی)</a:t>
                      </a:r>
                      <a:endParaRPr lang="en-GB" sz="2000" dirty="0">
                        <a:effectLst/>
                        <a:latin typeface="Calibri" panose="020F0502020204030204" pitchFamily="34" charset="0"/>
                        <a:ea typeface="Calibri" panose="020F0502020204030204" pitchFamily="34" charset="0"/>
                        <a:cs typeface="B Badr" panose="00000400000000000000" pitchFamily="2" charset="-78"/>
                      </a:endParaRPr>
                    </a:p>
                  </a:txBody>
                  <a:tcPr marL="68580" marR="68580" marT="0" marB="0"/>
                </a:tc>
                <a:extLst>
                  <a:ext uri="{0D108BD9-81ED-4DB2-BD59-A6C34878D82A}">
                    <a16:rowId xmlns:a16="http://schemas.microsoft.com/office/drawing/2014/main" val="41774487"/>
                  </a:ext>
                </a:extLst>
              </a:tr>
              <a:tr h="0">
                <a:tc>
                  <a:txBody>
                    <a:bodyPr/>
                    <a:lstStyle/>
                    <a:p>
                      <a:pPr marL="0" marR="0" algn="just" rtl="1">
                        <a:lnSpc>
                          <a:spcPct val="107000"/>
                        </a:lnSpc>
                        <a:spcBef>
                          <a:spcPts val="0"/>
                        </a:spcBef>
                        <a:spcAft>
                          <a:spcPts val="0"/>
                        </a:spcAft>
                      </a:pPr>
                      <a:r>
                        <a:rPr lang="fa-IR" sz="2000" dirty="0">
                          <a:effectLst/>
                          <a:cs typeface="B Badr" panose="00000400000000000000" pitchFamily="2" charset="-78"/>
                        </a:rPr>
                        <a:t>در راستای توسعه متوازن و رعایت عدالت اجتماعی عوارض و جریمه های سهم شهرداری ها، دهیاری ها و روستاهای فاقد دهیاری از مالیات ها و عوارض وصولی از محل اجرای قانون مالیات بر ارزش افزوده به حساب تمرکز وجوه وزارت کشور واریز میشود. عوارض سهم شهرداری های دهیاری ها و روستاهای فاقد دهیاری و جریمه های متعلق به آن، درآمد دولت نبوده و سازمان موظف است صد در صد آن را بر اساس سرانه جمعیت و ضریب محرومیت به صورت ماهانه به حساب شهرداری ها و دهیاری ها واریز نماید. آئین نامه مربوط به این بخش حداکثر سه ماه پس از تصویب این قانون به پیشنهاد سازمان برنامه و بودجه به تصویب هیأت وزیران خواهد رسید.</a:t>
                      </a:r>
                      <a:endParaRPr lang="en-GB" sz="2000" dirty="0">
                        <a:effectLst/>
                        <a:cs typeface="B Badr" panose="00000400000000000000" pitchFamily="2" charset="-78"/>
                      </a:endParaRPr>
                    </a:p>
                    <a:p>
                      <a:pPr marL="0" marR="0" algn="just" rtl="1">
                        <a:lnSpc>
                          <a:spcPct val="107000"/>
                        </a:lnSpc>
                        <a:spcBef>
                          <a:spcPts val="0"/>
                        </a:spcBef>
                        <a:spcAft>
                          <a:spcPts val="0"/>
                        </a:spcAft>
                      </a:pPr>
                      <a:r>
                        <a:rPr lang="fa-IR" sz="2000" dirty="0">
                          <a:effectLst/>
                          <a:cs typeface="B Badr" panose="00000400000000000000" pitchFamily="2" charset="-78"/>
                        </a:rPr>
                        <a:t>تبصره – کلیه قوانین، آئین نامه ها و بخشنامه قبلی مغایر با این بند کان لم یکن میباشند.</a:t>
                      </a:r>
                      <a:endParaRPr lang="en-GB" sz="2000" dirty="0">
                        <a:effectLst/>
                        <a:latin typeface="Calibri" panose="020F0502020204030204" pitchFamily="34" charset="0"/>
                        <a:ea typeface="Calibri" panose="020F0502020204030204" pitchFamily="34" charset="0"/>
                        <a:cs typeface="B Badr" panose="00000400000000000000" pitchFamily="2" charset="-78"/>
                      </a:endParaRPr>
                    </a:p>
                  </a:txBody>
                  <a:tcPr marL="68580" marR="68580" marT="0" marB="0"/>
                </a:tc>
                <a:extLst>
                  <a:ext uri="{0D108BD9-81ED-4DB2-BD59-A6C34878D82A}">
                    <a16:rowId xmlns:a16="http://schemas.microsoft.com/office/drawing/2014/main" val="2773678689"/>
                  </a:ext>
                </a:extLst>
              </a:tr>
            </a:tbl>
          </a:graphicData>
        </a:graphic>
      </p:graphicFrame>
      <p:sp>
        <p:nvSpPr>
          <p:cNvPr id="5" name="Title 1"/>
          <p:cNvSpPr>
            <a:spLocks noGrp="1"/>
          </p:cNvSpPr>
          <p:nvPr>
            <p:ph type="title"/>
          </p:nvPr>
        </p:nvSpPr>
        <p:spPr>
          <a:xfrm>
            <a:off x="8764793" y="1627650"/>
            <a:ext cx="3200400" cy="3313356"/>
          </a:xfrm>
        </p:spPr>
        <p:txBody>
          <a:bodyPr>
            <a:noAutofit/>
          </a:bodyPr>
          <a:lstStyle/>
          <a:p>
            <a:pPr algn="ctr" rtl="1">
              <a:lnSpc>
                <a:spcPct val="100000"/>
              </a:lnSpc>
            </a:pPr>
            <a:r>
              <a:rPr lang="fa-IR" sz="4800" dirty="0" smtClean="0">
                <a:cs typeface="B Titr" panose="00000700000000000000" pitchFamily="2" charset="-78"/>
              </a:rPr>
              <a:t>احکام پیشنهادی برای برنامه هفتم</a:t>
            </a:r>
            <a:endParaRPr lang="en-GB" sz="4800" dirty="0"/>
          </a:p>
        </p:txBody>
      </p:sp>
    </p:spTree>
    <p:extLst>
      <p:ext uri="{BB962C8B-B14F-4D97-AF65-F5344CB8AC3E}">
        <p14:creationId xmlns:p14="http://schemas.microsoft.com/office/powerpoint/2010/main" val="41262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290152130"/>
              </p:ext>
            </p:extLst>
          </p:nvPr>
        </p:nvGraphicFramePr>
        <p:xfrm>
          <a:off x="634439" y="1095520"/>
          <a:ext cx="7089290" cy="4892040"/>
        </p:xfrm>
        <a:graphic>
          <a:graphicData uri="http://schemas.openxmlformats.org/drawingml/2006/table">
            <a:tbl>
              <a:tblPr rtl="1" firstRow="1" firstCol="1" bandRow="1">
                <a:tableStyleId>{93296810-A885-4BE3-A3E7-6D5BEEA58F35}</a:tableStyleId>
              </a:tblPr>
              <a:tblGrid>
                <a:gridCol w="7089290">
                  <a:extLst>
                    <a:ext uri="{9D8B030D-6E8A-4147-A177-3AD203B41FA5}">
                      <a16:colId xmlns:a16="http://schemas.microsoft.com/office/drawing/2014/main" val="2014265288"/>
                    </a:ext>
                  </a:extLst>
                </a:gridCol>
              </a:tblGrid>
              <a:tr h="0">
                <a:tc>
                  <a:txBody>
                    <a:bodyPr/>
                    <a:lstStyle/>
                    <a:p>
                      <a:pPr marL="0" marR="0" algn="just" rtl="1">
                        <a:lnSpc>
                          <a:spcPct val="107000"/>
                        </a:lnSpc>
                        <a:spcBef>
                          <a:spcPts val="0"/>
                        </a:spcBef>
                        <a:spcAft>
                          <a:spcPts val="0"/>
                        </a:spcAft>
                      </a:pPr>
                      <a:r>
                        <a:rPr lang="fa-IR" sz="2000">
                          <a:effectLst/>
                          <a:cs typeface="B Badr" panose="00000400000000000000" pitchFamily="2" charset="-78"/>
                        </a:rPr>
                        <a:t>بند ج ماده 48</a:t>
                      </a:r>
                      <a:endParaRPr lang="en-GB" sz="2000">
                        <a:effectLst/>
                        <a:latin typeface="Calibri" panose="020F0502020204030204" pitchFamily="34" charset="0"/>
                        <a:ea typeface="Calibri" panose="020F0502020204030204" pitchFamily="34" charset="0"/>
                        <a:cs typeface="B Badr" panose="00000400000000000000" pitchFamily="2" charset="-78"/>
                      </a:endParaRPr>
                    </a:p>
                  </a:txBody>
                  <a:tcPr marL="68580" marR="68580" marT="0" marB="0"/>
                </a:tc>
                <a:extLst>
                  <a:ext uri="{0D108BD9-81ED-4DB2-BD59-A6C34878D82A}">
                    <a16:rowId xmlns:a16="http://schemas.microsoft.com/office/drawing/2014/main" val="1478905736"/>
                  </a:ext>
                </a:extLst>
              </a:tr>
              <a:tr h="0">
                <a:tc>
                  <a:txBody>
                    <a:bodyPr/>
                    <a:lstStyle/>
                    <a:p>
                      <a:pPr marL="0" marR="0" algn="just" rtl="1">
                        <a:lnSpc>
                          <a:spcPct val="107000"/>
                        </a:lnSpc>
                        <a:spcBef>
                          <a:spcPts val="0"/>
                        </a:spcBef>
                        <a:spcAft>
                          <a:spcPts val="0"/>
                        </a:spcAft>
                      </a:pPr>
                      <a:r>
                        <a:rPr lang="fa-IR" sz="2000" dirty="0">
                          <a:effectLst/>
                          <a:cs typeface="B Badr" panose="00000400000000000000" pitchFamily="2" charset="-78"/>
                        </a:rPr>
                        <a:t>تبصره 1- منابع حاصل از لغو معافیت مالیاتی صادرات مواد و محصولات معدنی و صنایع معدنی فلزی و غیر فلزی، یه صورت خام و نیمه خام وضع و عوارض موضوع بندهای ث و ج پس از وصول توسط وزارت امور اقتصادی و دارایی مستقیماً به صندوق حمایت از تکمیل زنجیره ارزش صنایع که به موجب این قانون تشکیل می شود، واریز می گردد. آئین نامه نحوه اداره این صندوق حداکثر سه ماه پس از تصویب این قانون به پیشنهاد وزارت صمت و با مشارکت سازمان برنامه و بودجه، وزارت امور اقتصادی و دارایی و اتاق بازرگانی، صنایع، معادن و کشاورزی ایران تهیه و به تصویب هیأت وزیران خواهد رسید.</a:t>
                      </a:r>
                      <a:endParaRPr lang="en-GB" sz="2000" dirty="0">
                        <a:effectLst/>
                        <a:cs typeface="B Badr" panose="00000400000000000000" pitchFamily="2" charset="-78"/>
                      </a:endParaRPr>
                    </a:p>
                    <a:p>
                      <a:pPr marL="0" marR="0" algn="just" rtl="1">
                        <a:lnSpc>
                          <a:spcPct val="107000"/>
                        </a:lnSpc>
                        <a:spcBef>
                          <a:spcPts val="0"/>
                        </a:spcBef>
                        <a:spcAft>
                          <a:spcPts val="0"/>
                        </a:spcAft>
                      </a:pPr>
                      <a:r>
                        <a:rPr lang="fa-IR" sz="2000" dirty="0">
                          <a:effectLst/>
                          <a:cs typeface="B Badr" panose="00000400000000000000" pitchFamily="2" charset="-78"/>
                        </a:rPr>
                        <a:t>تبصره 2 - صندوق مکلف است منابع را صرفا برای ایجاد، توسعه و تکمیل زنجیره ارزش صنایع مواد خام و نیمه خام، توسعه و به روزرسانی ماشین آلات و تجهیزات خطوط تولید صنایع تخصیص دهد.</a:t>
                      </a:r>
                      <a:endParaRPr lang="en-GB" sz="2000" dirty="0">
                        <a:effectLst/>
                        <a:cs typeface="B Badr" panose="00000400000000000000" pitchFamily="2" charset="-78"/>
                      </a:endParaRPr>
                    </a:p>
                    <a:p>
                      <a:pPr marL="0" marR="0" algn="just" rtl="1">
                        <a:lnSpc>
                          <a:spcPct val="107000"/>
                        </a:lnSpc>
                        <a:spcBef>
                          <a:spcPts val="0"/>
                        </a:spcBef>
                        <a:spcAft>
                          <a:spcPts val="0"/>
                        </a:spcAft>
                      </a:pPr>
                      <a:r>
                        <a:rPr lang="fa-IR" sz="2000" dirty="0">
                          <a:effectLst/>
                          <a:cs typeface="B Badr" panose="00000400000000000000" pitchFamily="2" charset="-78"/>
                        </a:rPr>
                        <a:t>تبصره 3 – اولویت مصرف منابع صندوق با فعالیت های صنعتی و معدنی مستقر در 10 استانی است که در ده سال اخیر نسبت به سایر استان ها از لحاظ شاخص های اقتصادی نظیر سهم در تولید ناخالص ملی(</a:t>
                      </a:r>
                      <a:r>
                        <a:rPr lang="en-GB" sz="2000" dirty="0">
                          <a:effectLst/>
                          <a:cs typeface="B Badr" panose="00000400000000000000" pitchFamily="2" charset="-78"/>
                        </a:rPr>
                        <a:t>GDP</a:t>
                      </a:r>
                      <a:r>
                        <a:rPr lang="fa-IR" sz="2000" dirty="0">
                          <a:effectLst/>
                          <a:cs typeface="B Badr" panose="00000400000000000000" pitchFamily="2" charset="-78"/>
                        </a:rPr>
                        <a:t>)، نرخ بیکاری، درآمد سرانه، هزینه خانوار، مشارکت اقتصادی، خالص مهاجرت و ... وضعیت نامناسب تری داشته اند.</a:t>
                      </a:r>
                      <a:endParaRPr lang="en-GB" sz="2000" dirty="0">
                        <a:effectLst/>
                        <a:latin typeface="Calibri" panose="020F0502020204030204" pitchFamily="34" charset="0"/>
                        <a:ea typeface="Calibri" panose="020F0502020204030204" pitchFamily="34" charset="0"/>
                        <a:cs typeface="B Badr" panose="00000400000000000000" pitchFamily="2" charset="-78"/>
                      </a:endParaRPr>
                    </a:p>
                  </a:txBody>
                  <a:tcPr marL="68580" marR="68580" marT="0" marB="0"/>
                </a:tc>
                <a:extLst>
                  <a:ext uri="{0D108BD9-81ED-4DB2-BD59-A6C34878D82A}">
                    <a16:rowId xmlns:a16="http://schemas.microsoft.com/office/drawing/2014/main" val="3870508300"/>
                  </a:ext>
                </a:extLst>
              </a:tr>
            </a:tbl>
          </a:graphicData>
        </a:graphic>
      </p:graphicFrame>
      <p:sp>
        <p:nvSpPr>
          <p:cNvPr id="5" name="Title 1"/>
          <p:cNvSpPr>
            <a:spLocks noGrp="1"/>
          </p:cNvSpPr>
          <p:nvPr>
            <p:ph type="title"/>
          </p:nvPr>
        </p:nvSpPr>
        <p:spPr>
          <a:xfrm>
            <a:off x="8721763" y="1884862"/>
            <a:ext cx="3200400" cy="3313356"/>
          </a:xfrm>
        </p:spPr>
        <p:txBody>
          <a:bodyPr>
            <a:noAutofit/>
          </a:bodyPr>
          <a:lstStyle/>
          <a:p>
            <a:pPr algn="ctr" rtl="1">
              <a:lnSpc>
                <a:spcPct val="100000"/>
              </a:lnSpc>
            </a:pPr>
            <a:r>
              <a:rPr lang="fa-IR" sz="4800" dirty="0" smtClean="0">
                <a:cs typeface="B Titr" panose="00000700000000000000" pitchFamily="2" charset="-78"/>
              </a:rPr>
              <a:t>احکام پیشنهادی برای برنامه هفتم</a:t>
            </a:r>
            <a:endParaRPr lang="en-GB" sz="4800" dirty="0"/>
          </a:p>
        </p:txBody>
      </p:sp>
    </p:spTree>
    <p:extLst>
      <p:ext uri="{BB962C8B-B14F-4D97-AF65-F5344CB8AC3E}">
        <p14:creationId xmlns:p14="http://schemas.microsoft.com/office/powerpoint/2010/main" val="2676974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0473" y="1557170"/>
            <a:ext cx="6711696" cy="3531198"/>
          </a:xfrm>
        </p:spPr>
        <p:txBody>
          <a:bodyPr>
            <a:normAutofit/>
          </a:bodyPr>
          <a:lstStyle/>
          <a:p>
            <a:pPr marL="0" lvl="0" indent="0" algn="just" rtl="1">
              <a:buNone/>
            </a:pPr>
            <a:r>
              <a:rPr lang="fa-IR" sz="2800" b="1" u="sng" dirty="0">
                <a:cs typeface="B Badr" panose="00000400000000000000" pitchFamily="2" charset="-78"/>
              </a:rPr>
              <a:t>پیگیری افتتاح اولین صرافی در </a:t>
            </a:r>
            <a:r>
              <a:rPr lang="fa-IR" sz="2800" b="1" u="sng" dirty="0" smtClean="0">
                <a:cs typeface="B Badr" panose="00000400000000000000" pitchFamily="2" charset="-78"/>
              </a:rPr>
              <a:t>استان</a:t>
            </a:r>
          </a:p>
          <a:p>
            <a:pPr marL="0" lvl="0" indent="0" algn="just" rtl="1">
              <a:buNone/>
            </a:pPr>
            <a:endParaRPr lang="en-GB" sz="2400" dirty="0">
              <a:cs typeface="B Badr" panose="00000400000000000000" pitchFamily="2" charset="-78"/>
            </a:endParaRPr>
          </a:p>
          <a:p>
            <a:pPr lvl="1" algn="just" rtl="1"/>
            <a:r>
              <a:rPr lang="fa-IR" sz="2400" dirty="0">
                <a:cs typeface="B Badr" panose="00000400000000000000" pitchFamily="2" charset="-78"/>
              </a:rPr>
              <a:t>مکاتبه با بانک مرکزی و وزارت اقتصاد و معرفی متقاضیان ایجاد صرافی در استان</a:t>
            </a:r>
            <a:endParaRPr lang="en-GB" sz="2400" dirty="0">
              <a:cs typeface="B Badr" panose="00000400000000000000" pitchFamily="2" charset="-78"/>
            </a:endParaRPr>
          </a:p>
          <a:p>
            <a:pPr lvl="1" algn="just" rtl="1"/>
            <a:r>
              <a:rPr lang="fa-IR" sz="2400" dirty="0">
                <a:cs typeface="B Badr" panose="00000400000000000000" pitchFamily="2" charset="-78"/>
              </a:rPr>
              <a:t>طرح موضوع در جلسه با وزیر اقتصاد در محل اتاق لرستان و اخذ موافقت ایجاد شعبه صرافی ملی در استان</a:t>
            </a:r>
            <a:endParaRPr lang="en-GB" sz="2400" dirty="0">
              <a:cs typeface="B Badr" panose="00000400000000000000" pitchFamily="2" charset="-78"/>
            </a:endParaRPr>
          </a:p>
          <a:p>
            <a:pPr lvl="1" algn="just" rtl="1"/>
            <a:r>
              <a:rPr lang="fa-IR" sz="2400" dirty="0">
                <a:cs typeface="B Badr" panose="00000400000000000000" pitchFamily="2" charset="-78"/>
              </a:rPr>
              <a:t>پیگیری موضوع ایجاد شعبه صرافی ملی در استان در جلسات شورا و بررسی و رفع موانع موجود</a:t>
            </a:r>
            <a:endParaRPr lang="en-GB" sz="2400" dirty="0">
              <a:cs typeface="B Badr" panose="00000400000000000000" pitchFamily="2" charset="-78"/>
            </a:endParaRPr>
          </a:p>
          <a:p>
            <a:pPr marL="0" indent="0" algn="just" rtl="1">
              <a:buNone/>
            </a:pPr>
            <a:endParaRPr lang="en-GB" sz="2400" dirty="0">
              <a:cs typeface="B Badr" panose="00000400000000000000" pitchFamily="2" charset="-78"/>
            </a:endParaRPr>
          </a:p>
        </p:txBody>
      </p:sp>
      <p:sp>
        <p:nvSpPr>
          <p:cNvPr id="5" name="Title 1"/>
          <p:cNvSpPr>
            <a:spLocks noGrp="1"/>
          </p:cNvSpPr>
          <p:nvPr>
            <p:ph type="title"/>
          </p:nvPr>
        </p:nvSpPr>
        <p:spPr>
          <a:xfrm>
            <a:off x="8689489" y="1398494"/>
            <a:ext cx="3200400" cy="3442447"/>
          </a:xfrm>
        </p:spPr>
        <p:txBody>
          <a:bodyPr>
            <a:noAutofit/>
          </a:bodyPr>
          <a:lstStyle/>
          <a:p>
            <a:pPr algn="ctr" rtl="1">
              <a:lnSpc>
                <a:spcPct val="150000"/>
              </a:lnSpc>
            </a:pPr>
            <a:r>
              <a:rPr lang="fa-IR" sz="4800" dirty="0" smtClean="0">
                <a:cs typeface="B Titr" panose="00000700000000000000" pitchFamily="2" charset="-78"/>
              </a:rPr>
              <a:t>اهم موضوعات در سال</a:t>
            </a:r>
            <a:br>
              <a:rPr lang="fa-IR" sz="4800" dirty="0" smtClean="0">
                <a:cs typeface="B Titr" panose="00000700000000000000" pitchFamily="2" charset="-78"/>
              </a:rPr>
            </a:br>
            <a:r>
              <a:rPr lang="fa-IR" sz="4800" dirty="0" smtClean="0">
                <a:cs typeface="B Titr" panose="00000700000000000000" pitchFamily="2" charset="-78"/>
              </a:rPr>
              <a:t> 1402</a:t>
            </a:r>
            <a:endParaRPr lang="en-GB" sz="4800" dirty="0"/>
          </a:p>
        </p:txBody>
      </p:sp>
    </p:spTree>
    <p:extLst>
      <p:ext uri="{BB962C8B-B14F-4D97-AF65-F5344CB8AC3E}">
        <p14:creationId xmlns:p14="http://schemas.microsoft.com/office/powerpoint/2010/main" val="27739948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
  <TotalTime>70</TotalTime>
  <Words>1236</Words>
  <Application>Microsoft Office PowerPoint</Application>
  <PresentationFormat>Widescreen</PresentationFormat>
  <Paragraphs>89</Paragraphs>
  <Slides>19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Arial</vt:lpstr>
      <vt:lpstr>B Badr</vt:lpstr>
      <vt:lpstr>B Nazanin</vt:lpstr>
      <vt:lpstr>B Titr</vt:lpstr>
      <vt:lpstr>Calibri</vt:lpstr>
      <vt:lpstr>Courier New</vt:lpstr>
      <vt:lpstr>Rockwell</vt:lpstr>
      <vt:lpstr>Rockwell Condensed</vt:lpstr>
      <vt:lpstr>Symbol</vt:lpstr>
      <vt:lpstr>Wingdings</vt:lpstr>
      <vt:lpstr>Wood Type</vt:lpstr>
      <vt:lpstr>اهم موضوعات بررسی شده در شورای گفتگوی دولت و بخش خصوصی (از ابتدای 1402 تا کنون) </vt:lpstr>
      <vt:lpstr>PowerPoint Presentation</vt:lpstr>
      <vt:lpstr>اهم موضوعات در سال  1402</vt:lpstr>
      <vt:lpstr>اهم موضوعات در سال  1402</vt:lpstr>
      <vt:lpstr>اهم موضوعات در سال  1402</vt:lpstr>
      <vt:lpstr>احکام پیشنهادی برای برنامه هفتم</vt:lpstr>
      <vt:lpstr>احکام پیشنهادی برای برنامه هفتم</vt:lpstr>
      <vt:lpstr>احکام پیشنهادی برای برنامه هفتم</vt:lpstr>
      <vt:lpstr>اهم موضوعات در سال  1402</vt:lpstr>
      <vt:lpstr>اهم موضوعات در سال  1402</vt:lpstr>
      <vt:lpstr>اهم موضوعات در سال  1402</vt:lpstr>
      <vt:lpstr>اهم موضوعات در سال  1402</vt:lpstr>
      <vt:lpstr>PowerPoint Presentation</vt:lpstr>
      <vt:lpstr>اهم موضوعات در سال  1403</vt:lpstr>
      <vt:lpstr>اهم موضوعات در سال  1403</vt:lpstr>
      <vt:lpstr>اهم موضوعات در سال  1403</vt:lpstr>
      <vt:lpstr>اهم موضوعات در سال  1403</vt:lpstr>
      <vt:lpstr>اهم موضوعات در سال  1403</vt:lpstr>
      <vt:lpstr>با تشکر از توجه شما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A.Chegeni_</dc:creator>
  <cp:lastModifiedBy>A.Chegeni_</cp:lastModifiedBy>
  <cp:revision>34</cp:revision>
  <dcterms:created xsi:type="dcterms:W3CDTF">2024-11-17T07:25:11Z</dcterms:created>
  <dcterms:modified xsi:type="dcterms:W3CDTF">2024-11-20T11:21:33Z</dcterms:modified>
</cp:coreProperties>
</file>