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472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1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8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4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3642-9BAB-47B0-64AF-574E33394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1E42D-09B0-CA4D-F4CC-347DE4429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375F4-E1D9-366A-8D07-B5C424E9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4" y="26895"/>
            <a:ext cx="6947127" cy="3488266"/>
          </a:xfrm>
        </p:spPr>
        <p:txBody>
          <a:bodyPr>
            <a:normAutofit/>
          </a:bodyPr>
          <a:lstStyle/>
          <a:p>
            <a:pPr algn="ctr"/>
            <a:r>
              <a:rPr dirty="0" err="1">
                <a:latin typeface="Mit"/>
                <a:cs typeface="B Nazanin" panose="00000400000000000000" pitchFamily="2" charset="-78"/>
              </a:rPr>
              <a:t>عملکرد</a:t>
            </a:r>
            <a:r>
              <a:rPr dirty="0">
                <a:latin typeface="Mit"/>
                <a:cs typeface="B Nazanin" panose="00000400000000000000" pitchFamily="2" charset="-78"/>
              </a:rPr>
              <a:t> </a:t>
            </a:r>
            <a:r>
              <a:rPr dirty="0" err="1">
                <a:latin typeface="Mit"/>
                <a:cs typeface="B Nazanin" panose="00000400000000000000" pitchFamily="2" charset="-78"/>
              </a:rPr>
              <a:t>واحد</a:t>
            </a:r>
            <a:r>
              <a:rPr dirty="0">
                <a:latin typeface="Mit"/>
                <a:cs typeface="B Nazanin" panose="00000400000000000000" pitchFamily="2" charset="-78"/>
              </a:rPr>
              <a:t> </a:t>
            </a:r>
            <a:r>
              <a:rPr dirty="0" err="1">
                <a:latin typeface="Mit"/>
                <a:cs typeface="B Nazanin" panose="00000400000000000000" pitchFamily="2" charset="-78"/>
              </a:rPr>
              <a:t>انفورماتیک</a:t>
            </a:r>
            <a:r>
              <a:rPr dirty="0">
                <a:latin typeface="Mit"/>
                <a:cs typeface="B Nazanin" panose="00000400000000000000" pitchFamily="2" charset="-78"/>
              </a:rPr>
              <a:t> و </a:t>
            </a:r>
            <a:r>
              <a:rPr dirty="0" err="1">
                <a:latin typeface="Mit"/>
                <a:cs typeface="B Nazanin" panose="00000400000000000000" pitchFamily="2" charset="-78"/>
              </a:rPr>
              <a:t>پیشنهادات</a:t>
            </a:r>
            <a:r>
              <a:rPr dirty="0">
                <a:latin typeface="Mit"/>
                <a:cs typeface="B Nazanin" panose="00000400000000000000" pitchFamily="2" charset="-78"/>
              </a:rPr>
              <a:t> </a:t>
            </a:r>
            <a:r>
              <a:rPr dirty="0" err="1">
                <a:latin typeface="Mit"/>
                <a:cs typeface="B Nazanin" panose="00000400000000000000" pitchFamily="2" charset="-78"/>
              </a:rPr>
              <a:t>در</a:t>
            </a:r>
            <a:r>
              <a:rPr dirty="0">
                <a:latin typeface="Mit"/>
                <a:cs typeface="B Nazanin" panose="00000400000000000000" pitchFamily="2" charset="-78"/>
              </a:rPr>
              <a:t> </a:t>
            </a:r>
            <a:r>
              <a:rPr dirty="0" err="1">
                <a:latin typeface="Mit"/>
                <a:cs typeface="B Nazanin" panose="00000400000000000000" pitchFamily="2" charset="-78"/>
              </a:rPr>
              <a:t>راستای</a:t>
            </a:r>
            <a:r>
              <a:rPr dirty="0">
                <a:latin typeface="Mit"/>
                <a:cs typeface="B Nazanin" panose="00000400000000000000" pitchFamily="2" charset="-78"/>
              </a:rPr>
              <a:t> </a:t>
            </a:r>
            <a:r>
              <a:rPr dirty="0" err="1">
                <a:latin typeface="Mit"/>
                <a:cs typeface="B Nazanin" panose="00000400000000000000" pitchFamily="2" charset="-78"/>
              </a:rPr>
              <a:t>تفاهم‌نامه</a:t>
            </a:r>
            <a:endParaRPr dirty="0">
              <a:latin typeface="Mit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402666"/>
            <a:ext cx="6400801" cy="1364531"/>
          </a:xfrm>
        </p:spPr>
        <p:txBody>
          <a:bodyPr>
            <a:normAutofit/>
          </a:bodyPr>
          <a:lstStyle/>
          <a:p>
            <a:pPr algn="ctr"/>
            <a:r>
              <a:rPr sz="2400" dirty="0" err="1">
                <a:cs typeface="B Mitra" panose="00000400000000000000" pitchFamily="2" charset="-78"/>
              </a:rPr>
              <a:t>اولین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گردهمایی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مدیران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آموزش</a:t>
            </a:r>
            <a:r>
              <a:rPr sz="2400" dirty="0">
                <a:cs typeface="B Mitra" panose="00000400000000000000" pitchFamily="2" charset="-78"/>
              </a:rPr>
              <a:t> و </a:t>
            </a:r>
            <a:r>
              <a:rPr sz="2400" dirty="0" err="1">
                <a:cs typeface="B Mitra" panose="00000400000000000000" pitchFamily="2" charset="-78"/>
              </a:rPr>
              <a:t>انفورماتیک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اتاق‌های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ده‌گانه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جنوب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کشور</a:t>
            </a:r>
            <a:endParaRPr sz="2400" dirty="0">
              <a:cs typeface="B Mitra" panose="00000400000000000000" pitchFamily="2" charset="-78"/>
            </a:endParaRPr>
          </a:p>
          <a:p>
            <a:pPr algn="ctr"/>
            <a:r>
              <a:rPr sz="2400" dirty="0" err="1">
                <a:cs typeface="B Mitra" panose="00000400000000000000" pitchFamily="2" charset="-78"/>
              </a:rPr>
              <a:t>اتاق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بازرگانی</a:t>
            </a:r>
            <a:r>
              <a:rPr sz="2400" dirty="0">
                <a:cs typeface="B Mitra" panose="00000400000000000000" pitchFamily="2" charset="-78"/>
              </a:rPr>
              <a:t>، </a:t>
            </a:r>
            <a:r>
              <a:rPr sz="2400" dirty="0" err="1">
                <a:cs typeface="B Mitra" panose="00000400000000000000" pitchFamily="2" charset="-78"/>
              </a:rPr>
              <a:t>صنایع</a:t>
            </a:r>
            <a:r>
              <a:rPr sz="2400" dirty="0">
                <a:cs typeface="B Mitra" panose="00000400000000000000" pitchFamily="2" charset="-78"/>
              </a:rPr>
              <a:t>، </a:t>
            </a:r>
            <a:r>
              <a:rPr sz="2400" dirty="0" err="1">
                <a:cs typeface="B Mitra" panose="00000400000000000000" pitchFamily="2" charset="-78"/>
              </a:rPr>
              <a:t>معادن</a:t>
            </a:r>
            <a:r>
              <a:rPr sz="2400" dirty="0">
                <a:cs typeface="B Mitra" panose="00000400000000000000" pitchFamily="2" charset="-78"/>
              </a:rPr>
              <a:t> و </a:t>
            </a:r>
            <a:r>
              <a:rPr sz="2400" dirty="0" err="1">
                <a:cs typeface="B Mitra" panose="00000400000000000000" pitchFamily="2" charset="-78"/>
              </a:rPr>
              <a:t>کشاورزی</a:t>
            </a:r>
            <a:r>
              <a:rPr sz="2400" dirty="0">
                <a:cs typeface="B Mitra" panose="00000400000000000000" pitchFamily="2" charset="-78"/>
              </a:rPr>
              <a:t> </a:t>
            </a:r>
            <a:r>
              <a:rPr sz="2400" dirty="0" err="1">
                <a:cs typeface="B Mitra" panose="00000400000000000000" pitchFamily="2" charset="-78"/>
              </a:rPr>
              <a:t>لرستان</a:t>
            </a:r>
            <a:endParaRPr sz="24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cs typeface="B Nazanin" panose="00000400000000000000" pitchFamily="2" charset="-78"/>
              </a:rPr>
              <a:t>معرفی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واحد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انفورماتیک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dirty="0" err="1">
                <a:cs typeface="B Nazanin" panose="00000400000000000000" pitchFamily="2" charset="-78"/>
              </a:rPr>
              <a:t>اهداف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کلی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واحد</a:t>
            </a:r>
            <a:r>
              <a:rPr dirty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dirty="0" err="1">
                <a:cs typeface="B Nazanin" panose="00000400000000000000" pitchFamily="2" charset="-78"/>
              </a:rPr>
              <a:t>پشتیبانی</a:t>
            </a:r>
            <a:r>
              <a:rPr dirty="0">
                <a:cs typeface="B Nazanin" panose="00000400000000000000" pitchFamily="2" charset="-78"/>
              </a:rPr>
              <a:t> و </a:t>
            </a:r>
            <a:r>
              <a:rPr dirty="0" err="1">
                <a:cs typeface="B Nazanin" panose="00000400000000000000" pitchFamily="2" charset="-78"/>
              </a:rPr>
              <a:t>مدیریت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اطلاعات</a:t>
            </a:r>
            <a:endParaRPr dirty="0">
              <a:cs typeface="B Nazanin" panose="00000400000000000000" pitchFamily="2" charset="-78"/>
            </a:endParaRPr>
          </a:p>
          <a:p>
            <a:pPr algn="r" rtl="1"/>
            <a:r>
              <a:rPr dirty="0" err="1">
                <a:cs typeface="B Nazanin" panose="00000400000000000000" pitchFamily="2" charset="-78"/>
              </a:rPr>
              <a:t>توسعه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زیرساخت‌های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فناوری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اطلاعات</a:t>
            </a:r>
            <a:endParaRPr dirty="0">
              <a:cs typeface="B Nazanin" panose="00000400000000000000" pitchFamily="2" charset="-78"/>
            </a:endParaRPr>
          </a:p>
          <a:p>
            <a:pPr algn="r" rtl="1"/>
            <a:endParaRPr dirty="0">
              <a:cs typeface="B Nazanin" panose="00000400000000000000" pitchFamily="2" charset="-78"/>
            </a:endParaRPr>
          </a:p>
          <a:p>
            <a:pPr algn="r" rtl="1"/>
            <a:r>
              <a:rPr dirty="0" err="1">
                <a:cs typeface="B Nazanin" panose="00000400000000000000" pitchFamily="2" charset="-78"/>
              </a:rPr>
              <a:t>فعالیت‌های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کلیدی</a:t>
            </a:r>
            <a:r>
              <a:rPr dirty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dirty="0" err="1">
                <a:cs typeface="B Nazanin" panose="00000400000000000000" pitchFamily="2" charset="-78"/>
              </a:rPr>
              <a:t>اتوماسیون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اداری</a:t>
            </a:r>
            <a:endParaRPr dirty="0">
              <a:cs typeface="B Nazanin" panose="00000400000000000000" pitchFamily="2" charset="-78"/>
            </a:endParaRPr>
          </a:p>
          <a:p>
            <a:pPr algn="r" rtl="1"/>
            <a:r>
              <a:rPr dirty="0" err="1">
                <a:cs typeface="B Nazanin" panose="00000400000000000000" pitchFamily="2" charset="-78"/>
              </a:rPr>
              <a:t>امنیت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اطلاعات</a:t>
            </a:r>
            <a:endParaRPr dirty="0">
              <a:cs typeface="B Nazanin" panose="00000400000000000000" pitchFamily="2" charset="-78"/>
            </a:endParaRPr>
          </a:p>
          <a:p>
            <a:pPr algn="r" rtl="1"/>
            <a:r>
              <a:rPr dirty="0" err="1">
                <a:cs typeface="B Nazanin" panose="00000400000000000000" pitchFamily="2" charset="-78"/>
              </a:rPr>
              <a:t>پشتیبانی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نرم‌افزار</a:t>
            </a:r>
            <a:r>
              <a:rPr dirty="0">
                <a:cs typeface="B Nazanin" panose="00000400000000000000" pitchFamily="2" charset="-78"/>
              </a:rPr>
              <a:t> و </a:t>
            </a:r>
            <a:r>
              <a:rPr dirty="0" err="1">
                <a:cs typeface="B Nazanin" panose="00000400000000000000" pitchFamily="2" charset="-78"/>
              </a:rPr>
              <a:t>سخت‌افزار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09" y="116543"/>
            <a:ext cx="7704667" cy="1981200"/>
          </a:xfrm>
        </p:spPr>
        <p:txBody>
          <a:bodyPr/>
          <a:lstStyle/>
          <a:p>
            <a:r>
              <a:rPr dirty="0" err="1">
                <a:cs typeface="B Nazanin" panose="00000400000000000000" pitchFamily="2" charset="-78"/>
              </a:rPr>
              <a:t>عملکرد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واحد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انفورماتیک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6" y="2949388"/>
            <a:ext cx="7704667" cy="3332816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20000"/>
              </a:lnSpc>
            </a:pPr>
            <a:r>
              <a:rPr sz="8000" dirty="0" err="1">
                <a:cs typeface="B Nazanin" panose="00000400000000000000" pitchFamily="2" charset="-78"/>
              </a:rPr>
              <a:t>دستاوردهای</a:t>
            </a:r>
            <a:r>
              <a:rPr sz="8000" dirty="0">
                <a:cs typeface="B Nazanin" panose="00000400000000000000" pitchFamily="2" charset="-78"/>
              </a:rPr>
              <a:t> </a:t>
            </a:r>
            <a:r>
              <a:rPr sz="8000" dirty="0" err="1">
                <a:cs typeface="B Nazanin" panose="00000400000000000000" pitchFamily="2" charset="-78"/>
              </a:rPr>
              <a:t>اخیر</a:t>
            </a:r>
            <a:r>
              <a:rPr sz="8000" dirty="0"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20000"/>
              </a:lnSpc>
            </a:pPr>
            <a:r>
              <a:rPr sz="8000" dirty="0" err="1">
                <a:cs typeface="B Nazanin" panose="00000400000000000000" pitchFamily="2" charset="-78"/>
              </a:rPr>
              <a:t>بهبود</a:t>
            </a:r>
            <a:r>
              <a:rPr sz="8000" dirty="0">
                <a:cs typeface="B Nazanin" panose="00000400000000000000" pitchFamily="2" charset="-78"/>
              </a:rPr>
              <a:t> </a:t>
            </a:r>
            <a:r>
              <a:rPr sz="8000" dirty="0" err="1">
                <a:cs typeface="B Nazanin" panose="00000400000000000000" pitchFamily="2" charset="-78"/>
              </a:rPr>
              <a:t>سیستم‌ها</a:t>
            </a:r>
            <a:r>
              <a:rPr sz="8000" dirty="0">
                <a:cs typeface="B Nazanin" panose="00000400000000000000" pitchFamily="2" charset="-78"/>
              </a:rPr>
              <a:t> و </a:t>
            </a:r>
            <a:r>
              <a:rPr sz="8000" dirty="0" err="1">
                <a:cs typeface="B Nazanin" panose="00000400000000000000" pitchFamily="2" charset="-78"/>
              </a:rPr>
              <a:t>زیرساخت‌ها</a:t>
            </a:r>
            <a:endParaRPr lang="fa-IR" sz="8000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8000" dirty="0">
                <a:cs typeface="B Nazanin" panose="00000400000000000000" pitchFamily="2" charset="-78"/>
              </a:rPr>
              <a:t>استفاده از سرور برای بکاپ گیری اطلاعات کارکنان</a:t>
            </a:r>
            <a:endParaRPr sz="8000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sz="8000" dirty="0" err="1">
                <a:cs typeface="B Nazanin" panose="00000400000000000000" pitchFamily="2" charset="-78"/>
              </a:rPr>
              <a:t>اجرای</a:t>
            </a:r>
            <a:r>
              <a:rPr sz="8000" dirty="0">
                <a:cs typeface="B Nazanin" panose="00000400000000000000" pitchFamily="2" charset="-78"/>
              </a:rPr>
              <a:t> </a:t>
            </a:r>
            <a:r>
              <a:rPr sz="8000" dirty="0" err="1">
                <a:cs typeface="B Nazanin" panose="00000400000000000000" pitchFamily="2" charset="-78"/>
              </a:rPr>
              <a:t>موفق</a:t>
            </a:r>
            <a:r>
              <a:rPr sz="8000" dirty="0">
                <a:cs typeface="B Nazanin" panose="00000400000000000000" pitchFamily="2" charset="-78"/>
              </a:rPr>
              <a:t> </a:t>
            </a:r>
            <a:r>
              <a:rPr sz="8000" dirty="0" err="1">
                <a:cs typeface="B Nazanin" panose="00000400000000000000" pitchFamily="2" charset="-78"/>
              </a:rPr>
              <a:t>پروژه‌های</a:t>
            </a:r>
            <a:r>
              <a:rPr sz="8000" dirty="0">
                <a:cs typeface="B Nazanin" panose="00000400000000000000" pitchFamily="2" charset="-78"/>
              </a:rPr>
              <a:t> </a:t>
            </a:r>
            <a:r>
              <a:rPr sz="8000" dirty="0" err="1">
                <a:cs typeface="B Nazanin" panose="00000400000000000000" pitchFamily="2" charset="-78"/>
              </a:rPr>
              <a:t>فناوری</a:t>
            </a:r>
            <a:r>
              <a:rPr sz="8000" dirty="0">
                <a:cs typeface="B Nazanin" panose="00000400000000000000" pitchFamily="2" charset="-78"/>
              </a:rPr>
              <a:t> </a:t>
            </a:r>
            <a:r>
              <a:rPr sz="8000" dirty="0" err="1">
                <a:cs typeface="B Nazanin" panose="00000400000000000000" pitchFamily="2" charset="-78"/>
              </a:rPr>
              <a:t>اطلاعات</a:t>
            </a:r>
            <a:endParaRPr lang="en-US" sz="8000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8000" dirty="0">
                <a:cs typeface="B Nazanin" panose="00000400000000000000" pitchFamily="2" charset="-78"/>
              </a:rPr>
              <a:t>تهیه نامه برای دریافت بودجه برای ارتقای سیستم های اتاق های سطح کشور</a:t>
            </a:r>
          </a:p>
          <a:p>
            <a:pPr algn="r" rtl="1">
              <a:lnSpc>
                <a:spcPct val="120000"/>
              </a:lnSpc>
            </a:pPr>
            <a:r>
              <a:rPr lang="fa-IR" sz="8000" dirty="0">
                <a:cs typeface="B Nazanin" panose="00000400000000000000" pitchFamily="2" charset="-78"/>
              </a:rPr>
              <a:t>تکمیل سایت در بخش های مختلف بخصوص بخش آموزش (ثبت نام در دوره ها) و استفاده کامل از پلتفرم ادوبی و بارگزاری فیلم کلاس ها در سایت</a:t>
            </a:r>
          </a:p>
          <a:p>
            <a:pPr algn="r" rtl="1">
              <a:lnSpc>
                <a:spcPct val="120000"/>
              </a:lnSpc>
            </a:pPr>
            <a:r>
              <a:rPr lang="fa-IR" sz="8000" dirty="0">
                <a:cs typeface="B Nazanin" panose="00000400000000000000" pitchFamily="2" charset="-78"/>
              </a:rPr>
              <a:t>تهیه سایت برای تولیدکنندگان لرستان برای معرفی بین المللی محصولاتشان</a:t>
            </a:r>
          </a:p>
          <a:p>
            <a:pPr algn="r" rtl="1">
              <a:lnSpc>
                <a:spcPct val="120000"/>
              </a:lnSpc>
            </a:pPr>
            <a:r>
              <a:rPr lang="fa-IR" sz="8000" dirty="0">
                <a:cs typeface="B Nazanin" panose="00000400000000000000" pitchFamily="2" charset="-78"/>
              </a:rPr>
              <a:t>ارائه پیشنهاد برای استفاده از پنل خورشیدی اتاق ها به اتاق ایران</a:t>
            </a:r>
          </a:p>
          <a:p>
            <a:pPr algn="r" rtl="1">
              <a:lnSpc>
                <a:spcPct val="120000"/>
              </a:lnSpc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cs typeface="B Nazanin" panose="00000400000000000000" pitchFamily="2" charset="-78"/>
              </a:rPr>
              <a:t>پیشنهادات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در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راستای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تفاهم‌نامه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44" y="2097741"/>
            <a:ext cx="7704667" cy="4661647"/>
          </a:xfrm>
        </p:spPr>
        <p:txBody>
          <a:bodyPr>
            <a:normAutofit/>
          </a:bodyPr>
          <a:lstStyle/>
          <a:p>
            <a:pPr algn="r" rtl="1"/>
            <a:r>
              <a:rPr lang="fa-IR" sz="1900" dirty="0">
                <a:cs typeface="B Mitra" panose="00000400000000000000" pitchFamily="2" charset="-78"/>
              </a:rPr>
              <a:t>همکاری‌های بیشتر بین اتاق‌ها در حوزه انفورماتیک</a:t>
            </a:r>
          </a:p>
          <a:p>
            <a:pPr algn="r" rtl="1"/>
            <a:r>
              <a:rPr sz="1900" dirty="0" err="1">
                <a:cs typeface="B Mitra" panose="00000400000000000000" pitchFamily="2" charset="-78"/>
              </a:rPr>
              <a:t>بهبود</a:t>
            </a:r>
            <a:r>
              <a:rPr sz="1900" dirty="0">
                <a:cs typeface="B Mitra" panose="00000400000000000000" pitchFamily="2" charset="-78"/>
              </a:rPr>
              <a:t> </a:t>
            </a:r>
            <a:r>
              <a:rPr sz="1900" dirty="0" err="1">
                <a:cs typeface="B Mitra" panose="00000400000000000000" pitchFamily="2" charset="-78"/>
              </a:rPr>
              <a:t>فرآیندهای</a:t>
            </a:r>
            <a:r>
              <a:rPr sz="1900" dirty="0">
                <a:cs typeface="B Mitra" panose="00000400000000000000" pitchFamily="2" charset="-78"/>
              </a:rPr>
              <a:t> </a:t>
            </a:r>
            <a:r>
              <a:rPr sz="1900" dirty="0" err="1">
                <a:cs typeface="B Mitra" panose="00000400000000000000" pitchFamily="2" charset="-78"/>
              </a:rPr>
              <a:t>اشتراک‌گذاری</a:t>
            </a:r>
            <a:r>
              <a:rPr sz="1900" dirty="0">
                <a:cs typeface="B Mitra" panose="00000400000000000000" pitchFamily="2" charset="-78"/>
              </a:rPr>
              <a:t> </a:t>
            </a:r>
            <a:r>
              <a:rPr sz="1900" dirty="0" err="1">
                <a:cs typeface="B Mitra" panose="00000400000000000000" pitchFamily="2" charset="-78"/>
              </a:rPr>
              <a:t>اطلاعات</a:t>
            </a:r>
            <a:endParaRPr sz="1900" dirty="0">
              <a:cs typeface="B Mitra" panose="00000400000000000000" pitchFamily="2" charset="-78"/>
            </a:endParaRPr>
          </a:p>
          <a:p>
            <a:pPr algn="r" rtl="1"/>
            <a:r>
              <a:rPr sz="1900" dirty="0" err="1">
                <a:cs typeface="B Mitra" panose="00000400000000000000" pitchFamily="2" charset="-78"/>
              </a:rPr>
              <a:t>توسعه</a:t>
            </a:r>
            <a:r>
              <a:rPr sz="1900" dirty="0">
                <a:cs typeface="B Mitra" panose="00000400000000000000" pitchFamily="2" charset="-78"/>
              </a:rPr>
              <a:t> </a:t>
            </a:r>
            <a:r>
              <a:rPr sz="1900" dirty="0" err="1">
                <a:cs typeface="B Mitra" panose="00000400000000000000" pitchFamily="2" charset="-78"/>
              </a:rPr>
              <a:t>شبکه‌سازی</a:t>
            </a:r>
            <a:r>
              <a:rPr sz="1900" dirty="0">
                <a:cs typeface="B Mitra" panose="00000400000000000000" pitchFamily="2" charset="-78"/>
              </a:rPr>
              <a:t> و </a:t>
            </a:r>
            <a:r>
              <a:rPr sz="1900" dirty="0" err="1">
                <a:cs typeface="B Mitra" panose="00000400000000000000" pitchFamily="2" charset="-78"/>
              </a:rPr>
              <a:t>اشتراک‌گذاری</a:t>
            </a:r>
            <a:r>
              <a:rPr sz="1900" dirty="0">
                <a:cs typeface="B Mitra" panose="00000400000000000000" pitchFamily="2" charset="-78"/>
              </a:rPr>
              <a:t> </a:t>
            </a:r>
            <a:r>
              <a:rPr sz="1900" dirty="0" err="1">
                <a:cs typeface="B Mitra" panose="00000400000000000000" pitchFamily="2" charset="-78"/>
              </a:rPr>
              <a:t>دانش</a:t>
            </a:r>
            <a:r>
              <a:rPr sz="1900" dirty="0">
                <a:cs typeface="B Mitra" panose="00000400000000000000" pitchFamily="2" charset="-78"/>
              </a:rPr>
              <a:t> و </a:t>
            </a:r>
            <a:r>
              <a:rPr sz="1900" dirty="0" err="1">
                <a:cs typeface="B Mitra" panose="00000400000000000000" pitchFamily="2" charset="-78"/>
              </a:rPr>
              <a:t>تجربیات</a:t>
            </a:r>
            <a:endParaRPr lang="en-US" sz="1900" dirty="0">
              <a:cs typeface="B Mitra" panose="00000400000000000000" pitchFamily="2" charset="-78"/>
            </a:endParaRPr>
          </a:p>
          <a:p>
            <a:pPr algn="r" rtl="1"/>
            <a:r>
              <a:rPr lang="fa-IR" sz="1900" dirty="0">
                <a:cs typeface="B Mitra" panose="00000400000000000000" pitchFamily="2" charset="-78"/>
              </a:rPr>
              <a:t>استفاده مشترک از اساتید آموزش آنلاین برای کارکنان اتاق‌های ده گانه و دوره های آموزشی</a:t>
            </a:r>
          </a:p>
          <a:p>
            <a:pPr algn="r" rtl="1"/>
            <a:r>
              <a:rPr lang="fa-IR" sz="1900" dirty="0">
                <a:cs typeface="B Mitra" panose="00000400000000000000" pitchFamily="2" charset="-78"/>
              </a:rPr>
              <a:t> برگزاری رویدادهای مجازی و وبینارهای تخصصی</a:t>
            </a:r>
          </a:p>
          <a:p>
            <a:pPr algn="r" rtl="1"/>
            <a:r>
              <a:rPr lang="fa-IR" sz="1900" dirty="0">
                <a:cs typeface="B Mitra" panose="00000400000000000000" pitchFamily="2" charset="-78"/>
              </a:rPr>
              <a:t>توضیح: استفاده از پلتفرم‌های آنلاین برای جلسات و وبینارهای آموزشی و تخصصی بین اتاق‌ها.</a:t>
            </a:r>
          </a:p>
          <a:p>
            <a:pPr algn="r" rtl="1"/>
            <a:r>
              <a:rPr lang="fa-IR" sz="1900" dirty="0">
                <a:cs typeface="B Mitra" panose="00000400000000000000" pitchFamily="2" charset="-78"/>
              </a:rPr>
              <a:t>مزایا: کاهش هزینه‌ها و افزایش مشارکت.</a:t>
            </a:r>
            <a:endParaRPr lang="en-US" sz="1900" dirty="0">
              <a:cs typeface="B Mitra" panose="00000400000000000000" pitchFamily="2" charset="-78"/>
            </a:endParaRPr>
          </a:p>
          <a:p>
            <a:pPr algn="r" rtl="1"/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dirty="0" err="1">
                <a:cs typeface="B Nazanin" panose="00000400000000000000" pitchFamily="2" charset="-78"/>
              </a:rPr>
              <a:t>نتیجه‌گیری</a:t>
            </a:r>
            <a:r>
              <a:rPr dirty="0">
                <a:cs typeface="B Nazanin" panose="00000400000000000000" pitchFamily="2" charset="-78"/>
              </a:rPr>
              <a:t> و </a:t>
            </a:r>
            <a:r>
              <a:rPr dirty="0" err="1">
                <a:cs typeface="B Nazanin" panose="00000400000000000000" pitchFamily="2" charset="-78"/>
              </a:rPr>
              <a:t>ارتباطات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مؤثر</a:t>
            </a:r>
            <a:r>
              <a:rPr lang="en-US" dirty="0">
                <a:cs typeface="B Nazanin" panose="00000400000000000000" pitchFamily="2" charset="-78"/>
              </a:rPr>
              <a:t>: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 err="1">
                <a:cs typeface="B Nazanin" panose="00000400000000000000" pitchFamily="2" charset="-78"/>
              </a:rPr>
              <a:t>اهمیت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شبکه‌سازی</a:t>
            </a:r>
            <a:r>
              <a:rPr dirty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dirty="0" err="1">
                <a:cs typeface="B Nazanin" panose="00000400000000000000" pitchFamily="2" charset="-78"/>
              </a:rPr>
              <a:t>ایجاد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ارتباطات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پایدار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بین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اتاق‌ها</a:t>
            </a:r>
            <a:endParaRPr dirty="0">
              <a:cs typeface="B Nazanin" panose="00000400000000000000" pitchFamily="2" charset="-78"/>
            </a:endParaRPr>
          </a:p>
          <a:p>
            <a:pPr algn="r" rtl="1"/>
            <a:endParaRPr dirty="0">
              <a:cs typeface="B Nazanin" panose="00000400000000000000" pitchFamily="2" charset="-78"/>
            </a:endParaRPr>
          </a:p>
          <a:p>
            <a:pPr algn="r" rtl="1"/>
            <a:r>
              <a:rPr dirty="0" err="1">
                <a:cs typeface="B Nazanin" panose="00000400000000000000" pitchFamily="2" charset="-78"/>
              </a:rPr>
              <a:t>فراخوان</a:t>
            </a:r>
            <a:r>
              <a:rPr dirty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dirty="0" err="1">
                <a:cs typeface="B Nazanin" panose="00000400000000000000" pitchFamily="2" charset="-78"/>
              </a:rPr>
              <a:t>مشارکت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در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اشتراک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دانش</a:t>
            </a:r>
            <a:r>
              <a:rPr dirty="0">
                <a:cs typeface="B Nazanin" panose="00000400000000000000" pitchFamily="2" charset="-78"/>
              </a:rPr>
              <a:t> و </a:t>
            </a:r>
            <a:r>
              <a:rPr dirty="0" err="1">
                <a:cs typeface="B Nazanin" panose="00000400000000000000" pitchFamily="2" charset="-78"/>
              </a:rPr>
              <a:t>تجربیات</a:t>
            </a:r>
            <a:endParaRPr dirty="0">
              <a:cs typeface="B Nazanin" panose="00000400000000000000" pitchFamily="2" charset="-78"/>
            </a:endParaRPr>
          </a:p>
          <a:p>
            <a:pPr algn="r" rtl="1"/>
            <a:r>
              <a:rPr dirty="0" err="1">
                <a:cs typeface="B Nazanin" panose="00000400000000000000" pitchFamily="2" charset="-78"/>
              </a:rPr>
              <a:t>استفاده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از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فرصت‌های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تفاهم‌نامه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برای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توسعه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فناوری</a:t>
            </a:r>
            <a:r>
              <a:rPr dirty="0">
                <a:cs typeface="B Nazanin" panose="00000400000000000000" pitchFamily="2" charset="-78"/>
              </a:rPr>
              <a:t> </a:t>
            </a:r>
            <a:r>
              <a:rPr dirty="0" err="1">
                <a:cs typeface="B Nazanin" panose="00000400000000000000" pitchFamily="2" charset="-78"/>
              </a:rPr>
              <a:t>اطلاعات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174</TotalTime>
  <Words>237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 Mitra</vt:lpstr>
      <vt:lpstr>B Nazanin</vt:lpstr>
      <vt:lpstr>Corbel</vt:lpstr>
      <vt:lpstr>Mit</vt:lpstr>
      <vt:lpstr>Parallax</vt:lpstr>
      <vt:lpstr>PowerPoint Presentation</vt:lpstr>
      <vt:lpstr>عملکرد واحد انفورماتیک و پیشنهادات در راستای تفاهم‌نامه</vt:lpstr>
      <vt:lpstr>معرفی واحد انفورماتیک</vt:lpstr>
      <vt:lpstr>عملکرد واحد انفورماتیک</vt:lpstr>
      <vt:lpstr>پیشنهادات در راستای تفاهم‌نامه</vt:lpstr>
      <vt:lpstr>نتیجه‌گیری و ارتباطات مؤثر: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iT</cp:lastModifiedBy>
  <cp:revision>11</cp:revision>
  <dcterms:created xsi:type="dcterms:W3CDTF">2013-01-27T09:14:16Z</dcterms:created>
  <dcterms:modified xsi:type="dcterms:W3CDTF">2024-12-21T09:40:21Z</dcterms:modified>
  <cp:category/>
</cp:coreProperties>
</file>